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lbert Sans" pitchFamily="2" charset="77"/>
      <p:regular r:id="rId17"/>
      <p:bold r:id="rId18"/>
      <p:italic r:id="rId19"/>
      <p:boldItalic r:id="rId20"/>
    </p:embeddedFont>
    <p:embeddedFont>
      <p:font typeface="Anybody" pitchFamily="2" charset="77"/>
      <p:regular r:id="rId21"/>
      <p:bold r:id="rId22"/>
      <p:italic r:id="rId23"/>
      <p:boldItalic r:id="rId24"/>
    </p:embeddedFont>
    <p:embeddedFont>
      <p:font typeface="Anybody Medium" pitchFamily="2" charset="77"/>
      <p:regular r:id="rId25"/>
      <p:bold r:id="rId26"/>
      <p:italic r:id="rId27"/>
      <p:boldItalic r:id="rId28"/>
    </p:embeddedFont>
    <p:embeddedFont>
      <p:font typeface="Anybody SemiBold" pitchFamily="2" charset="77"/>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Roboto Condensed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0E668-D4BA-4641-970B-44F14383A4BF}">
  <a:tblStyle styleId="{DC10E668-D4BA-4641-970B-44F14383A4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37ddd5ad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37ddd5ad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37e34f9723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37e34f9723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781a5a93f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781a5a93f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781a5a93f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781a5a93f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Naga</a:t>
            </a:r>
            <a:endParaRPr>
              <a:solidFill>
                <a:schemeClr val="dk1"/>
              </a:solidFill>
            </a:endParaRPr>
          </a:p>
          <a:p>
            <a:pPr marL="0" lvl="0" indent="0" algn="l" rtl="0">
              <a:spcBef>
                <a:spcPts val="0"/>
              </a:spcBef>
              <a:spcAft>
                <a:spcPts val="0"/>
              </a:spcAft>
              <a:buNone/>
            </a:pPr>
            <a:r>
              <a:rPr lang="en">
                <a:solidFill>
                  <a:schemeClr val="dk1"/>
                </a:solidFill>
              </a:rPr>
              <a:t>So in summary, the BERT model is an excellent choice if there is an abundance of computational power and random forest if there is limited computational power at hand.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could utilize the Hybrid Model Approach which combines different machine learning models to improve accuracy and reduce false positives. An example is combining the Naïve Bayes model, which quickly filters spam based on word probabilities, with the Random Forest model, which analyzes sender info, email headers, and attachments to detect more advanced spam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ensure there is Incremental Learning for models so that the model is dynamic and the dataset is not static as there are new spam emails everyday</a:t>
            </a:r>
            <a:endParaRPr>
              <a:solidFill>
                <a:schemeClr val="dk1"/>
              </a:solidFill>
            </a:endParaRPr>
          </a:p>
          <a:p>
            <a:pPr marL="0" lvl="0" indent="0" algn="l" rtl="0">
              <a:spcBef>
                <a:spcPts val="0"/>
              </a:spcBef>
              <a:spcAft>
                <a:spcPts val="0"/>
              </a:spcAft>
              <a:buNone/>
            </a:pPr>
            <a:r>
              <a:rPr lang="en">
                <a:solidFill>
                  <a:schemeClr val="dk1"/>
                </a:solidFill>
              </a:rPr>
              <a:t>We should also integrate User Feedback as it Helps fine tune the models baseline</a:t>
            </a:r>
            <a:endParaRPr>
              <a:solidFill>
                <a:schemeClr val="dk1"/>
              </a:solidFill>
            </a:endParaRPr>
          </a:p>
          <a:p>
            <a:pPr marL="0" lvl="0" indent="0" algn="l" rtl="0">
              <a:spcBef>
                <a:spcPts val="0"/>
              </a:spcBef>
              <a:spcAft>
                <a:spcPts val="0"/>
              </a:spcAft>
              <a:buNone/>
            </a:pPr>
            <a:r>
              <a:rPr lang="en">
                <a:solidFill>
                  <a:schemeClr val="dk1"/>
                </a:solidFill>
              </a:rPr>
              <a:t>App Integration should also be possible to increase usability and make real world impact.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should also provide a reason for why a particular email was flagged as a spam as it builds trust and transparency with the user as in cybersecurity as the biggest weakness in cybersecurity is humans.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NEXT SLIDE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future,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should incorporate metadata like the technical details of the email like the domain which is not in the body of the email itself and behavioural features which is how user interacts with the email over time so that accuracy is improved significantly.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781a5a93f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781a5a93f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781a5a93f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781a5a93f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664">
              <a:solidFill>
                <a:schemeClr val="dk1"/>
              </a:solidFill>
              <a:highlight>
                <a:schemeClr val="lt1"/>
              </a:highlight>
              <a:latin typeface="Albert Sans"/>
              <a:ea typeface="Albert Sans"/>
              <a:cs typeface="Albert Sans"/>
              <a:sym typeface="Albert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3781a5a93f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3781a5a93f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781a5a93f_6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781a5a93f_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For our literature review, using the provided article in moodle</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The authors from the article reviews the importance of dynamic environments and the problem of dataset shifts of spam emails that evolve over time. </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Dataset shifts can cause a significant degradation in the performance of spam filters with potential error rates of up to 48.81%. This is due to,</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Adversarial Nature of Spammers: As they constantly/rapidly adapt their strategies to bypass existing filters.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A notable pointer in the article is the evolution of spam emails being just annoying and unsolicited advertisement emails to </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scams, malware or phishing emails that can compromise the security and integrity of users,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Hence, we focus our project; heavy on the detection of scam emails.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The article explores machine learning technique such as</a:t>
            </a:r>
            <a:endParaRPr sz="1000">
              <a:solidFill>
                <a:srgbClr val="374151"/>
              </a:solidFill>
            </a:endParaRPr>
          </a:p>
          <a:p>
            <a:pPr marL="457200" lvl="0" indent="-292100" algn="l" rtl="0">
              <a:lnSpc>
                <a:spcPct val="115000"/>
              </a:lnSpc>
              <a:spcBef>
                <a:spcPts val="1200"/>
              </a:spcBef>
              <a:spcAft>
                <a:spcPts val="0"/>
              </a:spcAft>
              <a:buClr>
                <a:srgbClr val="374151"/>
              </a:buClr>
              <a:buSzPts val="1000"/>
              <a:buAutoNum type="arabicPeriod"/>
            </a:pPr>
            <a:r>
              <a:rPr lang="en" sz="1000">
                <a:solidFill>
                  <a:srgbClr val="374151"/>
                </a:solidFill>
              </a:rPr>
              <a:t>Adaptive learning Models: which are systems that adjusts to new spam patterns over time</a:t>
            </a:r>
            <a:endParaRPr sz="1000">
              <a:solidFill>
                <a:srgbClr val="374151"/>
              </a:solidFill>
            </a:endParaRPr>
          </a:p>
          <a:p>
            <a:pPr marL="457200" lvl="0" indent="-292100" algn="l" rtl="0">
              <a:lnSpc>
                <a:spcPct val="115000"/>
              </a:lnSpc>
              <a:spcBef>
                <a:spcPts val="0"/>
              </a:spcBef>
              <a:spcAft>
                <a:spcPts val="0"/>
              </a:spcAft>
              <a:buClr>
                <a:srgbClr val="374151"/>
              </a:buClr>
              <a:buSzPts val="1000"/>
              <a:buAutoNum type="arabicPeriod"/>
            </a:pPr>
            <a:r>
              <a:rPr lang="en" sz="1000">
                <a:solidFill>
                  <a:srgbClr val="374151"/>
                </a:solidFill>
              </a:rPr>
              <a:t>Adversarial Training: which speaks of incorporating potential spammer tactics; and</a:t>
            </a:r>
            <a:endParaRPr sz="1000">
              <a:solidFill>
                <a:srgbClr val="374151"/>
              </a:solidFill>
            </a:endParaRPr>
          </a:p>
          <a:p>
            <a:pPr marL="457200" lvl="0" indent="-292100" algn="l" rtl="0">
              <a:lnSpc>
                <a:spcPct val="115000"/>
              </a:lnSpc>
              <a:spcBef>
                <a:spcPts val="0"/>
              </a:spcBef>
              <a:spcAft>
                <a:spcPts val="0"/>
              </a:spcAft>
              <a:buClr>
                <a:srgbClr val="374151"/>
              </a:buClr>
              <a:buSzPts val="1000"/>
              <a:buAutoNum type="arabicPeriod"/>
            </a:pPr>
            <a:r>
              <a:rPr lang="en" sz="1000">
                <a:solidFill>
                  <a:srgbClr val="374151"/>
                </a:solidFill>
              </a:rPr>
              <a:t>Ensemble Methods; which is the use of several AI models to enhance detection </a:t>
            </a:r>
            <a:endParaRPr sz="1000">
              <a:solidFill>
                <a:srgbClr val="374151"/>
              </a:solidFill>
            </a:endParaRPr>
          </a:p>
          <a:p>
            <a:pPr marL="457200" lvl="0" indent="0" algn="l" rtl="0">
              <a:lnSpc>
                <a:spcPct val="115000"/>
              </a:lnSpc>
              <a:spcBef>
                <a:spcPts val="1200"/>
              </a:spcBef>
              <a:spcAft>
                <a:spcPts val="0"/>
              </a:spcAft>
              <a:buNone/>
            </a:pPr>
            <a:r>
              <a:rPr lang="en" sz="1000">
                <a:solidFill>
                  <a:srgbClr val="374151"/>
                </a:solidFill>
              </a:rPr>
              <a:t>to counter the dataset shift problem</a:t>
            </a:r>
            <a:endParaRPr sz="1000">
              <a:solidFill>
                <a:srgbClr val="374151"/>
              </a:solidFill>
            </a:endParaRPr>
          </a:p>
          <a:p>
            <a:pPr marL="457200" lvl="0" indent="-292100" algn="l" rtl="0">
              <a:lnSpc>
                <a:spcPct val="115000"/>
              </a:lnSpc>
              <a:spcBef>
                <a:spcPts val="1200"/>
              </a:spcBef>
              <a:spcAft>
                <a:spcPts val="0"/>
              </a:spcAft>
              <a:buClr>
                <a:srgbClr val="374151"/>
              </a:buClr>
              <a:buSzPts val="1000"/>
              <a:buChar char="-"/>
            </a:pPr>
            <a:r>
              <a:rPr lang="en" sz="1000">
                <a:solidFill>
                  <a:srgbClr val="374151"/>
                </a:solidFill>
              </a:rPr>
              <a:t>Due to constraints with the timeline of our project, we focus on Ensemble Methods in attempt to have a more robust prediction;</a:t>
            </a:r>
            <a:endParaRPr sz="1000">
              <a:solidFill>
                <a:srgbClr val="374151"/>
              </a:solidFill>
            </a:endParaRPr>
          </a:p>
          <a:p>
            <a:pPr marL="0" lvl="0" indent="0" algn="l" rtl="0">
              <a:lnSpc>
                <a:spcPct val="115000"/>
              </a:lnSpc>
              <a:spcBef>
                <a:spcPts val="1200"/>
              </a:spcBef>
              <a:spcAft>
                <a:spcPts val="0"/>
              </a:spcAft>
              <a:buNone/>
            </a:pPr>
            <a:r>
              <a:rPr lang="en" sz="1664">
                <a:solidFill>
                  <a:schemeClr val="dk1"/>
                </a:solidFill>
                <a:highlight>
                  <a:schemeClr val="lt1"/>
                </a:highlight>
                <a:latin typeface="Albert Sans"/>
                <a:ea typeface="Albert Sans"/>
                <a:cs typeface="Albert Sans"/>
                <a:sym typeface="Albert Sans"/>
              </a:rPr>
              <a:t>NEXT SLIDE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13acee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solidFill>
                  <a:schemeClr val="dk1"/>
                </a:solidFill>
              </a:rPr>
              <a:t>We decided to use Naive Bayes, Random Forest and LSTM ensembled together to train our model.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Why These Models?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Naïve Bayes</a:t>
            </a:r>
            <a:r>
              <a:rPr lang="en">
                <a:solidFill>
                  <a:schemeClr val="dk1"/>
                </a:solidFill>
              </a:rPr>
              <a:t>: Historically effective for spam detection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Random Forest</a:t>
            </a:r>
            <a:r>
              <a:rPr lang="en">
                <a:solidFill>
                  <a:schemeClr val="dk1"/>
                </a:solidFill>
              </a:rPr>
              <a:t>: Robust and reduces overfitting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LSTM</a:t>
            </a:r>
            <a:r>
              <a:rPr lang="en">
                <a:solidFill>
                  <a:schemeClr val="dk1"/>
                </a:solidFill>
              </a:rPr>
              <a:t>: Extends the other 2 models by </a:t>
            </a:r>
            <a:r>
              <a:rPr lang="en" b="1">
                <a:solidFill>
                  <a:schemeClr val="dk1"/>
                </a:solidFill>
              </a:rPr>
              <a:t>learning word order with context</a:t>
            </a:r>
            <a:r>
              <a:rPr lang="en">
                <a:solidFill>
                  <a:schemeClr val="dk1"/>
                </a:solidFill>
              </a:rPr>
              <a:t> rather than just treating text as independent words.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Why Not Other Models? </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Likely to work well but not chosen due to their </a:t>
            </a:r>
            <a:r>
              <a:rPr lang="en" b="1">
                <a:solidFill>
                  <a:schemeClr val="dk1"/>
                </a:solidFill>
              </a:rPr>
              <a:t>high memory and computational needs.</a:t>
            </a:r>
            <a:endParaRPr b="1">
              <a:solidFill>
                <a:schemeClr val="dk1"/>
              </a:solidFill>
            </a:endParaRPr>
          </a:p>
          <a:p>
            <a:pPr marL="0" lvl="0" indent="0" algn="l" rtl="0">
              <a:lnSpc>
                <a:spcPct val="115000"/>
              </a:lnSpc>
              <a:spcBef>
                <a:spcPts val="1200"/>
              </a:spcBef>
              <a:spcAft>
                <a:spcPts val="1200"/>
              </a:spcAft>
              <a:buNone/>
            </a:pPr>
            <a:r>
              <a:rPr lang="en" b="1">
                <a:solidFill>
                  <a:schemeClr val="dk1"/>
                </a:solidFill>
              </a:rPr>
              <a:t>Next, i will pass the time to my groupmate Russel</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Machine Learning (ML): </a:t>
            </a:r>
            <a:endParaRPr b="1">
              <a:solidFill>
                <a:schemeClr val="dk1"/>
              </a:solidFill>
            </a:endParaRPr>
          </a:p>
          <a:p>
            <a:pPr marL="0" lvl="0" indent="0" algn="l" rtl="0">
              <a:spcBef>
                <a:spcPts val="0"/>
              </a:spcBef>
              <a:spcAft>
                <a:spcPts val="0"/>
              </a:spcAft>
              <a:buNone/>
            </a:pPr>
            <a:r>
              <a:rPr lang="en" b="1">
                <a:solidFill>
                  <a:schemeClr val="dk1"/>
                </a:solidFill>
              </a:rPr>
              <a:t>Learn from example </a:t>
            </a:r>
            <a:endParaRPr b="1">
              <a:solidFill>
                <a:schemeClr val="dk1"/>
              </a:solidFill>
            </a:endParaRPr>
          </a:p>
          <a:p>
            <a:pPr marL="0" lvl="0" indent="0" algn="l" rtl="0">
              <a:spcBef>
                <a:spcPts val="0"/>
              </a:spcBef>
              <a:spcAft>
                <a:spcPts val="0"/>
              </a:spcAft>
              <a:buNone/>
            </a:pPr>
            <a:r>
              <a:rPr lang="en" b="1">
                <a:solidFill>
                  <a:schemeClr val="dk1"/>
                </a:solidFill>
              </a:rPr>
              <a:t>Deep Learning (DL):</a:t>
            </a:r>
            <a:endParaRPr b="1">
              <a:solidFill>
                <a:schemeClr val="dk1"/>
              </a:solidFill>
            </a:endParaRPr>
          </a:p>
          <a:p>
            <a:pPr marL="0" lvl="0" indent="0" algn="l" rtl="0">
              <a:spcBef>
                <a:spcPts val="0"/>
              </a:spcBef>
              <a:spcAft>
                <a:spcPts val="0"/>
              </a:spcAft>
              <a:buNone/>
            </a:pPr>
            <a:r>
              <a:rPr lang="en" b="1">
                <a:solidFill>
                  <a:schemeClr val="dk1"/>
                </a:solidFill>
              </a:rPr>
              <a:t>Learn by teaching itself </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 Prior work &amp; Justification speak for themselves.</a:t>
            </a:r>
            <a:endParaRPr b="1">
              <a:solidFill>
                <a:schemeClr val="dk1"/>
              </a:solidFill>
            </a:endParaRPr>
          </a:p>
          <a:p>
            <a:pPr marL="914400" lvl="1" indent="-285750" algn="l" rtl="0">
              <a:lnSpc>
                <a:spcPct val="115000"/>
              </a:lnSpc>
              <a:spcBef>
                <a:spcPts val="1200"/>
              </a:spcBef>
              <a:spcAft>
                <a:spcPts val="0"/>
              </a:spcAft>
              <a:buClr>
                <a:schemeClr val="dk1"/>
              </a:buClr>
              <a:buSzPts val="900"/>
              <a:buChar char="○"/>
            </a:pPr>
            <a:r>
              <a:rPr lang="en" b="1">
                <a:solidFill>
                  <a:schemeClr val="dk1"/>
                </a:solidFill>
              </a:rPr>
              <a:t>Naïve Bayes</a:t>
            </a:r>
            <a:r>
              <a:rPr lang="en">
                <a:solidFill>
                  <a:schemeClr val="dk1"/>
                </a:solidFill>
              </a:rPr>
              <a:t> → A </a:t>
            </a:r>
            <a:r>
              <a:rPr lang="en" b="1">
                <a:solidFill>
                  <a:schemeClr val="dk1"/>
                </a:solidFill>
              </a:rPr>
              <a:t>fast, simple guesser</a:t>
            </a:r>
            <a:r>
              <a:rPr lang="en">
                <a:solidFill>
                  <a:schemeClr val="dk1"/>
                </a:solidFill>
              </a:rPr>
              <a:t> that sorts text based on past data, but </a:t>
            </a:r>
            <a:r>
              <a:rPr lang="en" b="1">
                <a:solidFill>
                  <a:schemeClr val="dk1"/>
                </a:solidFill>
              </a:rPr>
              <a:t>doesn’t understand word relationships well</a:t>
            </a:r>
            <a:r>
              <a:rPr lang="en">
                <a:solidFill>
                  <a:schemeClr val="dk1"/>
                </a:solidFill>
              </a:rPr>
              <a:t> (e.g., treats “New York” as two separate words)</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LSTM</a:t>
            </a:r>
            <a:r>
              <a:rPr lang="en">
                <a:solidFill>
                  <a:schemeClr val="dk1"/>
                </a:solidFill>
              </a:rPr>
              <a:t> → It’s like a </a:t>
            </a:r>
            <a:r>
              <a:rPr lang="en" b="1">
                <a:solidFill>
                  <a:schemeClr val="dk1"/>
                </a:solidFill>
              </a:rPr>
              <a:t>smart organizer</a:t>
            </a:r>
            <a:r>
              <a:rPr lang="en">
                <a:solidFill>
                  <a:schemeClr val="dk1"/>
                </a:solidFill>
              </a:rPr>
              <a:t> that sorts documents into topics, even if they don’t use the exact same words! </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Random Forest</a:t>
            </a:r>
            <a:r>
              <a:rPr lang="en">
                <a:solidFill>
                  <a:schemeClr val="dk1"/>
                </a:solidFill>
              </a:rPr>
              <a:t> → It’s like </a:t>
            </a:r>
            <a:r>
              <a:rPr lang="en" b="1">
                <a:solidFill>
                  <a:schemeClr val="dk1"/>
                </a:solidFill>
              </a:rPr>
              <a:t>a jury</a:t>
            </a:r>
            <a:r>
              <a:rPr lang="en">
                <a:solidFill>
                  <a:schemeClr val="dk1"/>
                </a:solidFill>
              </a:rPr>
              <a:t> where many people vote, so one bad opinion doesn’t affect the final decision too much.</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BERT</a:t>
            </a:r>
            <a:r>
              <a:rPr lang="en">
                <a:solidFill>
                  <a:schemeClr val="dk1"/>
                </a:solidFill>
              </a:rPr>
              <a:t> → It’s like a </a:t>
            </a:r>
            <a:r>
              <a:rPr lang="en" b="1">
                <a:solidFill>
                  <a:schemeClr val="dk1"/>
                </a:solidFill>
              </a:rPr>
              <a:t>language expert</a:t>
            </a:r>
            <a:r>
              <a:rPr lang="en">
                <a:solidFill>
                  <a:schemeClr val="dk1"/>
                </a:solidFill>
              </a:rPr>
              <a:t> that really understands what words mean, not just their individual parts </a:t>
            </a:r>
            <a:endParaRPr>
              <a:solidFill>
                <a:schemeClr val="dk1"/>
              </a:solidFill>
            </a:endParaRPr>
          </a:p>
          <a:p>
            <a:pPr marL="914400" lvl="1" indent="-298450" algn="l" rtl="0">
              <a:lnSpc>
                <a:spcPct val="115000"/>
              </a:lnSpc>
              <a:spcBef>
                <a:spcPts val="0"/>
              </a:spcBef>
              <a:spcAft>
                <a:spcPts val="0"/>
              </a:spcAft>
              <a:buClr>
                <a:schemeClr val="dk1"/>
              </a:buClr>
              <a:buSzPts val="1100"/>
              <a:buFont typeface="Albert Sans"/>
              <a:buChar char="○"/>
            </a:pPr>
            <a:endParaRPr b="1">
              <a:solidFill>
                <a:schemeClr val="dk1"/>
              </a:solidFill>
              <a:latin typeface="Albert Sans"/>
              <a:ea typeface="Albert Sans"/>
              <a:cs typeface="Albert Sans"/>
              <a:sym typeface="Albert Sans"/>
            </a:endParaRPr>
          </a:p>
          <a:p>
            <a:pPr marL="0" lvl="0" indent="0" algn="l" rtl="0">
              <a:spcBef>
                <a:spcPts val="1200"/>
              </a:spcBef>
              <a:spcAft>
                <a:spcPts val="0"/>
              </a:spcAft>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"Our study focuses on </a:t>
            </a:r>
            <a:r>
              <a:rPr lang="en" b="1">
                <a:solidFill>
                  <a:schemeClr val="dk1"/>
                </a:solidFill>
              </a:rPr>
              <a:t>ML and DL techniques</a:t>
            </a:r>
            <a:r>
              <a:rPr lang="en">
                <a:solidFill>
                  <a:schemeClr val="dk1"/>
                </a:solidFill>
              </a:rPr>
              <a:t> for spam detection, building on past research.</a:t>
            </a:r>
            <a:br>
              <a:rPr lang="en">
                <a:solidFill>
                  <a:schemeClr val="dk1"/>
                </a:solidFill>
              </a:rPr>
            </a:br>
            <a:r>
              <a:rPr lang="en">
                <a:solidFill>
                  <a:schemeClr val="dk1"/>
                </a:solidFill>
              </a:rPr>
              <a:t>We chose </a:t>
            </a:r>
            <a:r>
              <a:rPr lang="en" b="1">
                <a:solidFill>
                  <a:schemeClr val="dk1"/>
                </a:solidFill>
              </a:rPr>
              <a:t>Naïve Bayes, LSTM, and BERT</a:t>
            </a:r>
            <a:r>
              <a:rPr lang="en">
                <a:solidFill>
                  <a:schemeClr val="dk1"/>
                </a:solidFill>
              </a:rPr>
              <a:t> because they represent three key approaches:</a:t>
            </a:r>
            <a:br>
              <a:rPr lang="en">
                <a:solidFill>
                  <a:schemeClr val="dk1"/>
                </a:solidFill>
              </a:rPr>
            </a:br>
            <a:r>
              <a:rPr lang="en" b="1">
                <a:solidFill>
                  <a:schemeClr val="dk1"/>
                </a:solidFill>
              </a:rPr>
              <a:t>Naïve Bayes</a:t>
            </a:r>
            <a:r>
              <a:rPr lang="en">
                <a:solidFill>
                  <a:schemeClr val="dk1"/>
                </a:solidFill>
              </a:rPr>
              <a:t>, a fast and interpretable baseline, has achieved </a:t>
            </a:r>
            <a:r>
              <a:rPr lang="en" b="1">
                <a:solidFill>
                  <a:schemeClr val="dk1"/>
                </a:solidFill>
              </a:rPr>
              <a:t>97.8% accuracy</a:t>
            </a:r>
            <a:r>
              <a:rPr lang="en">
                <a:solidFill>
                  <a:schemeClr val="dk1"/>
                </a:solidFill>
              </a:rPr>
              <a:t> (</a:t>
            </a:r>
            <a:r>
              <a:rPr lang="en" i="1">
                <a:solidFill>
                  <a:schemeClr val="dk1"/>
                </a:solidFill>
              </a:rPr>
              <a:t>ResearchGate, 2023</a:t>
            </a:r>
            <a:r>
              <a:rPr lang="en">
                <a:solidFill>
                  <a:schemeClr val="dk1"/>
                </a:solidFill>
              </a:rPr>
              <a:t>).</a:t>
            </a:r>
            <a:br>
              <a:rPr lang="en">
                <a:solidFill>
                  <a:schemeClr val="dk1"/>
                </a:solidFill>
              </a:rPr>
            </a:br>
            <a:r>
              <a:rPr lang="en" b="1">
                <a:solidFill>
                  <a:schemeClr val="dk1"/>
                </a:solidFill>
              </a:rPr>
              <a:t>LSTM</a:t>
            </a:r>
            <a:r>
              <a:rPr lang="en">
                <a:solidFill>
                  <a:schemeClr val="dk1"/>
                </a:solidFill>
              </a:rPr>
              <a:t>, a sequential model, is widely used in spam filtering because it captures dependencies in email text (</a:t>
            </a:r>
            <a:r>
              <a:rPr lang="en" i="1">
                <a:solidFill>
                  <a:schemeClr val="dk1"/>
                </a:solidFill>
              </a:rPr>
              <a:t>IEEE, 2022</a:t>
            </a:r>
            <a:r>
              <a:rPr lang="en">
                <a:solidFill>
                  <a:schemeClr val="dk1"/>
                </a:solidFill>
              </a:rPr>
              <a:t>).</a:t>
            </a:r>
            <a:br>
              <a:rPr lang="en">
                <a:solidFill>
                  <a:schemeClr val="dk1"/>
                </a:solidFill>
              </a:rPr>
            </a:br>
            <a:r>
              <a:rPr lang="en" b="1">
                <a:solidFill>
                  <a:schemeClr val="dk1"/>
                </a:solidFill>
              </a:rPr>
              <a:t>BERT</a:t>
            </a:r>
            <a:r>
              <a:rPr lang="en">
                <a:solidFill>
                  <a:schemeClr val="dk1"/>
                </a:solidFill>
              </a:rPr>
              <a:t>, a deep NLP model, has been shown to </a:t>
            </a:r>
            <a:r>
              <a:rPr lang="en" b="1">
                <a:solidFill>
                  <a:schemeClr val="dk1"/>
                </a:solidFill>
              </a:rPr>
              <a:t>outperform traditional ML models</a:t>
            </a:r>
            <a:r>
              <a:rPr lang="en">
                <a:solidFill>
                  <a:schemeClr val="dk1"/>
                </a:solidFill>
              </a:rPr>
              <a:t> in phishing detection (</a:t>
            </a:r>
            <a:r>
              <a:rPr lang="en" i="1">
                <a:solidFill>
                  <a:schemeClr val="dk1"/>
                </a:solidFill>
              </a:rPr>
              <a:t>JCBI, 2023</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Other models like </a:t>
            </a:r>
            <a:r>
              <a:rPr lang="en" b="1">
                <a:solidFill>
                  <a:schemeClr val="dk1"/>
                </a:solidFill>
              </a:rPr>
              <a:t>Random Forest and SVM</a:t>
            </a:r>
            <a:r>
              <a:rPr lang="en">
                <a:solidFill>
                  <a:schemeClr val="dk1"/>
                </a:solidFill>
              </a:rPr>
              <a:t> rely on handcrafted features, making them </a:t>
            </a:r>
            <a:r>
              <a:rPr lang="en" b="1">
                <a:solidFill>
                  <a:schemeClr val="dk1"/>
                </a:solidFill>
              </a:rPr>
              <a:t>less effective for complex text analysis</a:t>
            </a:r>
            <a:r>
              <a:rPr lang="en">
                <a:solidFill>
                  <a:schemeClr val="dk1"/>
                </a:solidFill>
              </a:rPr>
              <a:t>.</a:t>
            </a:r>
            <a:br>
              <a:rPr lang="en">
                <a:solidFill>
                  <a:schemeClr val="dk1"/>
                </a:solidFill>
              </a:rPr>
            </a:br>
            <a:r>
              <a:rPr lang="en">
                <a:solidFill>
                  <a:schemeClr val="dk1"/>
                </a:solidFill>
              </a:rPr>
              <a:t>We also considered </a:t>
            </a:r>
            <a:r>
              <a:rPr lang="en" b="1">
                <a:solidFill>
                  <a:schemeClr val="dk1"/>
                </a:solidFill>
              </a:rPr>
              <a:t>GPT-based models</a:t>
            </a:r>
            <a:r>
              <a:rPr lang="en">
                <a:solidFill>
                  <a:schemeClr val="dk1"/>
                </a:solidFill>
              </a:rPr>
              <a:t>, but they are </a:t>
            </a:r>
            <a:r>
              <a:rPr lang="en" b="1">
                <a:solidFill>
                  <a:schemeClr val="dk1"/>
                </a:solidFill>
              </a:rPr>
              <a:t>too computationally expensive</a:t>
            </a:r>
            <a:r>
              <a:rPr lang="en">
                <a:solidFill>
                  <a:schemeClr val="dk1"/>
                </a:solidFill>
              </a:rPr>
              <a:t> for real-time spam filtering.</a:t>
            </a:r>
            <a:br>
              <a:rPr lang="en">
                <a:solidFill>
                  <a:schemeClr val="dk1"/>
                </a:solidFill>
              </a:rPr>
            </a:br>
            <a:r>
              <a:rPr lang="en">
                <a:solidFill>
                  <a:schemeClr val="dk1"/>
                </a:solidFill>
              </a:rPr>
              <a:t>By testing these three models, we ensure a </a:t>
            </a:r>
            <a:r>
              <a:rPr lang="en" b="1">
                <a:solidFill>
                  <a:schemeClr val="dk1"/>
                </a:solidFill>
              </a:rPr>
              <a:t>balanced comparison between efficiency, accuracy, and real-time feasibility</a:t>
            </a:r>
            <a:r>
              <a:rPr lang="en">
                <a:solidFill>
                  <a:schemeClr val="dk1"/>
                </a:solidFill>
              </a:rPr>
              <a:t>."</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Introduce design of implementation and structure of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Highlight any changes/improvements if use code from third party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Talk about the different models we have chosen for this spam classifier?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endParaRPr sz="1200">
              <a:solidFill>
                <a:srgbClr val="374151"/>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37415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3781a5a93f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3781a5a93f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solidFill>
                  <a:schemeClr val="dk1"/>
                </a:solidFill>
              </a:rPr>
              <a:t>Approach Overview</a:t>
            </a:r>
            <a:endParaRPr sz="1300" b="1">
              <a:solidFill>
                <a:schemeClr val="dk1"/>
              </a:solidFill>
            </a:endParaRPr>
          </a:p>
          <a:p>
            <a:pPr marL="0" lvl="0" indent="0" algn="l" rtl="0">
              <a:lnSpc>
                <a:spcPct val="115000"/>
              </a:lnSpc>
              <a:spcBef>
                <a:spcPts val="1200"/>
              </a:spcBef>
              <a:spcAft>
                <a:spcPts val="0"/>
              </a:spcAft>
              <a:buNone/>
            </a:pPr>
            <a:r>
              <a:rPr lang="en">
                <a:solidFill>
                  <a:schemeClr val="dk1"/>
                </a:solidFill>
              </a:rPr>
              <a:t>We used </a:t>
            </a:r>
            <a:r>
              <a:rPr lang="en" b="1">
                <a:solidFill>
                  <a:schemeClr val="dk1"/>
                </a:solidFill>
              </a:rPr>
              <a:t>three different models</a:t>
            </a:r>
            <a:r>
              <a:rPr lang="en">
                <a:solidFill>
                  <a:schemeClr val="dk1"/>
                </a:solidFill>
              </a:rPr>
              <a:t>—Naïve Bayes, LTVSM, Random Forest—for text classification. Each model has different strengths, so we compared them based on efficiency, accuracy, and suitability for spam detection.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BERT couldn't be implemented as there was not enough resources to run it </a:t>
            </a: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Tokenization - Breaking down the text (email) into smaller units like words or phrases (tokens).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Stopword Removal - Removing common, less meaningful words like “the,” “is,” and “in.”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Vectorization - Converting words into numerical data that a machine learning model can process.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Splitting Data -  Dividing the data into </a:t>
            </a:r>
            <a:r>
              <a:rPr lang="en" b="1">
                <a:solidFill>
                  <a:schemeClr val="dk1"/>
                </a:solidFill>
              </a:rPr>
              <a:t>training</a:t>
            </a:r>
            <a:r>
              <a:rPr lang="en">
                <a:solidFill>
                  <a:schemeClr val="dk1"/>
                </a:solidFill>
              </a:rPr>
              <a:t> (to teach the model) and </a:t>
            </a:r>
            <a:r>
              <a:rPr lang="en" b="1">
                <a:solidFill>
                  <a:schemeClr val="dk1"/>
                </a:solidFill>
              </a:rPr>
              <a:t>testing</a:t>
            </a:r>
            <a:r>
              <a:rPr lang="en">
                <a:solidFill>
                  <a:schemeClr val="dk1"/>
                </a:solidFill>
              </a:rPr>
              <a:t> (to evaluate the model) sets.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Confusion Matrix - Shows how well a model's predictions match the actual results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Classification Report - Shows the accuracy rate and speed rate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Sections where we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Introduce design of implementation and structure of code</a:t>
            </a:r>
            <a:endParaRPr>
              <a:solidFill>
                <a:schemeClr val="dk1"/>
              </a:solidFill>
            </a:endParaRPr>
          </a:p>
          <a:p>
            <a:pPr marL="0" lvl="0" indent="0" algn="l" rtl="0">
              <a:spcBef>
                <a:spcPts val="0"/>
              </a:spcBef>
              <a:spcAft>
                <a:spcPts val="0"/>
              </a:spcAft>
              <a:buNone/>
            </a:pPr>
            <a:r>
              <a:rPr lang="en">
                <a:solidFill>
                  <a:schemeClr val="dk1"/>
                </a:solidFill>
              </a:rPr>
              <a:t>Naive Bayes (Probabilistic Model) :</a:t>
            </a:r>
            <a:endParaRPr>
              <a:solidFill>
                <a:schemeClr val="dk1"/>
              </a:solidFill>
            </a:endParaRPr>
          </a:p>
          <a:p>
            <a:pPr marL="0" lvl="0" indent="0" algn="l" rtl="0">
              <a:spcBef>
                <a:spcPts val="0"/>
              </a:spcBef>
              <a:spcAft>
                <a:spcPts val="0"/>
              </a:spcAft>
              <a:buNone/>
            </a:pPr>
            <a:r>
              <a:rPr lang="en">
                <a:solidFill>
                  <a:schemeClr val="dk1"/>
                </a:solidFill>
              </a:rPr>
              <a:t>Definition - Checks how likely something belongs to a category based on past data </a:t>
            </a:r>
            <a:endParaRPr>
              <a:solidFill>
                <a:schemeClr val="dk1"/>
              </a:solidFill>
            </a:endParaRPr>
          </a:p>
          <a:p>
            <a:pPr marL="0" lvl="0" indent="0" algn="l" rtl="0">
              <a:spcBef>
                <a:spcPts val="0"/>
              </a:spcBef>
              <a:spcAft>
                <a:spcPts val="0"/>
              </a:spcAft>
              <a:buNone/>
            </a:pPr>
            <a:r>
              <a:rPr lang="en">
                <a:solidFill>
                  <a:schemeClr val="dk1"/>
                </a:solidFill>
              </a:rPr>
              <a:t>Pro - Fast &amp; Efficient for large data set, requires less training data and works well for text classification problems e.g spam filtering, sentiment analysis</a:t>
            </a:r>
            <a:endParaRPr>
              <a:solidFill>
                <a:schemeClr val="dk1"/>
              </a:solidFill>
            </a:endParaRPr>
          </a:p>
          <a:p>
            <a:pPr marL="0" lvl="0" indent="0" algn="l" rtl="0">
              <a:spcBef>
                <a:spcPts val="0"/>
              </a:spcBef>
              <a:spcAft>
                <a:spcPts val="0"/>
              </a:spcAft>
              <a:buNone/>
            </a:pPr>
            <a:r>
              <a:rPr lang="en">
                <a:solidFill>
                  <a:schemeClr val="dk1"/>
                </a:solidFill>
              </a:rPr>
              <a:t>Con - Assume each word in sentence is independent when in reality, words often depend on each other for example New York should be one but it just separates it as New and York, It doesn't understand word meaning well for example it may treat “not bad” and “bad” as the same when “not bad” means “good”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A </a:t>
            </a:r>
            <a:r>
              <a:rPr lang="en" b="1">
                <a:solidFill>
                  <a:schemeClr val="dk1"/>
                </a:solidFill>
              </a:rPr>
              <a:t>fast, simple guesser</a:t>
            </a:r>
            <a:r>
              <a:rPr lang="en">
                <a:solidFill>
                  <a:schemeClr val="dk1"/>
                </a:solidFill>
              </a:rPr>
              <a:t> that sorts text based on past data, but </a:t>
            </a:r>
            <a:r>
              <a:rPr lang="en" b="1">
                <a:solidFill>
                  <a:schemeClr val="dk1"/>
                </a:solidFill>
              </a:rPr>
              <a:t>doesn’t understand word relationships well</a:t>
            </a:r>
            <a:r>
              <a:rPr lang="en">
                <a:solidFill>
                  <a:schemeClr val="dk1"/>
                </a:solidFill>
              </a:rPr>
              <a:t> (e.g., treats “New York” as two separate words)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LTVSM (Topic-Based Model):</a:t>
            </a:r>
            <a:endParaRPr>
              <a:solidFill>
                <a:schemeClr val="dk1"/>
              </a:solidFill>
            </a:endParaRPr>
          </a:p>
          <a:p>
            <a:pPr marL="0" lvl="0" indent="0" algn="l" rtl="0">
              <a:spcBef>
                <a:spcPts val="0"/>
              </a:spcBef>
              <a:spcAft>
                <a:spcPts val="0"/>
              </a:spcAft>
              <a:buNone/>
            </a:pPr>
            <a:r>
              <a:rPr lang="en">
                <a:solidFill>
                  <a:schemeClr val="dk1"/>
                </a:solidFill>
              </a:rPr>
              <a:t>Definition - Group words and documents by meaning to help find hidden topics in text</a:t>
            </a:r>
            <a:endParaRPr>
              <a:solidFill>
                <a:schemeClr val="dk1"/>
              </a:solidFill>
            </a:endParaRPr>
          </a:p>
          <a:p>
            <a:pPr marL="0" lvl="0" indent="0" algn="l" rtl="0">
              <a:spcBef>
                <a:spcPts val="0"/>
              </a:spcBef>
              <a:spcAft>
                <a:spcPts val="0"/>
              </a:spcAft>
              <a:buNone/>
            </a:pPr>
            <a:r>
              <a:rPr lang="en">
                <a:solidFill>
                  <a:schemeClr val="dk1"/>
                </a:solidFill>
              </a:rPr>
              <a:t>Pro - Better understanding of words (Knows that happy and joyful are related), Good for grouping similar documents (e.g. help organise emails, articles or reviews into topics) </a:t>
            </a:r>
            <a:endParaRPr>
              <a:solidFill>
                <a:schemeClr val="dk1"/>
              </a:solidFill>
            </a:endParaRPr>
          </a:p>
          <a:p>
            <a:pPr marL="0" lvl="0" indent="0" algn="l" rtl="0">
              <a:spcBef>
                <a:spcPts val="0"/>
              </a:spcBef>
              <a:spcAft>
                <a:spcPts val="0"/>
              </a:spcAft>
              <a:buNone/>
            </a:pPr>
            <a:r>
              <a:rPr lang="en">
                <a:solidFill>
                  <a:schemeClr val="dk1"/>
                </a:solidFill>
              </a:rPr>
              <a:t>Con - Takes more time to process, harder to understand as not always clear why it groups words a certain way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It’s like a </a:t>
            </a:r>
            <a:r>
              <a:rPr lang="en" b="1">
                <a:solidFill>
                  <a:schemeClr val="dk1"/>
                </a:solidFill>
              </a:rPr>
              <a:t>smart organizer</a:t>
            </a:r>
            <a:r>
              <a:rPr lang="en">
                <a:solidFill>
                  <a:schemeClr val="dk1"/>
                </a:solidFill>
              </a:rPr>
              <a:t> that sorts documents into topics, even if they don’t use the exact same words!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Random Tree Model (Decision-Based Model):</a:t>
            </a:r>
            <a:endParaRPr>
              <a:solidFill>
                <a:schemeClr val="dk1"/>
              </a:solidFill>
            </a:endParaRPr>
          </a:p>
          <a:p>
            <a:pPr marL="0" lvl="0" indent="0" algn="l" rtl="0">
              <a:spcBef>
                <a:spcPts val="0"/>
              </a:spcBef>
              <a:spcAft>
                <a:spcPts val="0"/>
              </a:spcAft>
              <a:buNone/>
            </a:pPr>
            <a:r>
              <a:rPr lang="en">
                <a:solidFill>
                  <a:schemeClr val="dk1"/>
                </a:solidFill>
              </a:rPr>
              <a:t>Definition - Think of it like a group of decision-makers (trees) voting. Each tree make its own decision and the majority wins\</a:t>
            </a:r>
            <a:endParaRPr>
              <a:solidFill>
                <a:schemeClr val="dk1"/>
              </a:solidFill>
            </a:endParaRPr>
          </a:p>
          <a:p>
            <a:pPr marL="0" lvl="0" indent="0" algn="l" rtl="0">
              <a:spcBef>
                <a:spcPts val="0"/>
              </a:spcBef>
              <a:spcAft>
                <a:spcPts val="0"/>
              </a:spcAft>
              <a:buNone/>
            </a:pPr>
            <a:r>
              <a:rPr lang="en">
                <a:solidFill>
                  <a:schemeClr val="dk1"/>
                </a:solidFill>
              </a:rPr>
              <a:t>Pro - More accurate than a single decision tree as multiple decisions are combined, Handle messy data like missing values or outliers well, works for both num and text (e.g., predicting prices or classifying spam)</a:t>
            </a:r>
            <a:endParaRPr>
              <a:solidFill>
                <a:schemeClr val="dk1"/>
              </a:solidFill>
            </a:endParaRPr>
          </a:p>
          <a:p>
            <a:pPr marL="0" lvl="0" indent="0" algn="l" rtl="0">
              <a:spcBef>
                <a:spcPts val="0"/>
              </a:spcBef>
              <a:spcAft>
                <a:spcPts val="0"/>
              </a:spcAft>
              <a:buNone/>
            </a:pPr>
            <a:r>
              <a:rPr lang="en">
                <a:solidFill>
                  <a:schemeClr val="dk1"/>
                </a:solidFill>
              </a:rPr>
              <a:t>Con - Slower than other models, Hard to understand why it makes a decision(more like “black box”)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It’s like </a:t>
            </a:r>
            <a:r>
              <a:rPr lang="en" b="1">
                <a:solidFill>
                  <a:schemeClr val="dk1"/>
                </a:solidFill>
              </a:rPr>
              <a:t>a jury</a:t>
            </a:r>
            <a:r>
              <a:rPr lang="en">
                <a:solidFill>
                  <a:schemeClr val="dk1"/>
                </a:solidFill>
              </a:rPr>
              <a:t> where many people vote, so one bad opinion doesn’t affect the final decision too much.</a:t>
            </a:r>
            <a:br>
              <a:rPr lang="en">
                <a:solidFill>
                  <a:schemeClr val="dk1"/>
                </a:solidFill>
              </a:rPr>
            </a:br>
            <a:br>
              <a:rPr lang="en">
                <a:solidFill>
                  <a:schemeClr val="dk1"/>
                </a:solidFill>
              </a:rPr>
            </a:br>
            <a:r>
              <a:rPr lang="en">
                <a:solidFill>
                  <a:schemeClr val="dk1"/>
                </a:solidFill>
              </a:rPr>
              <a:t>BERT (Deep Learning Model)</a:t>
            </a:r>
            <a:endParaRPr>
              <a:solidFill>
                <a:schemeClr val="dk1"/>
              </a:solidFill>
            </a:endParaRPr>
          </a:p>
          <a:p>
            <a:pPr marL="0" lvl="0" indent="0" algn="l" rtl="0">
              <a:spcBef>
                <a:spcPts val="0"/>
              </a:spcBef>
              <a:spcAft>
                <a:spcPts val="0"/>
              </a:spcAft>
              <a:buNone/>
            </a:pPr>
            <a:r>
              <a:rPr lang="en">
                <a:solidFill>
                  <a:schemeClr val="dk1"/>
                </a:solidFill>
              </a:rPr>
              <a:t>Definition -  A super smart model that </a:t>
            </a:r>
            <a:r>
              <a:rPr lang="en" b="1">
                <a:solidFill>
                  <a:schemeClr val="dk1"/>
                </a:solidFill>
              </a:rPr>
              <a:t>understands the meaning of words based on context</a:t>
            </a:r>
            <a:r>
              <a:rPr lang="en">
                <a:solidFill>
                  <a:schemeClr val="dk1"/>
                </a:solidFill>
              </a:rPr>
              <a:t> (e.g., it knows "bank" in "river bank" is different from "bank account"</a:t>
            </a:r>
            <a:endParaRPr>
              <a:solidFill>
                <a:schemeClr val="dk1"/>
              </a:solidFill>
            </a:endParaRPr>
          </a:p>
          <a:p>
            <a:pPr marL="0" lvl="0" indent="0" algn="l" rtl="0">
              <a:spcBef>
                <a:spcPts val="0"/>
              </a:spcBef>
              <a:spcAft>
                <a:spcPts val="0"/>
              </a:spcAft>
              <a:buNone/>
            </a:pPr>
            <a:r>
              <a:rPr lang="en">
                <a:solidFill>
                  <a:schemeClr val="dk1"/>
                </a:solidFill>
              </a:rPr>
              <a:t>Pro - Understand word relationships better than other models, Great for complex language tasks like chatbots and search engines </a:t>
            </a:r>
            <a:endParaRPr>
              <a:solidFill>
                <a:schemeClr val="dk1"/>
              </a:solidFill>
            </a:endParaRPr>
          </a:p>
          <a:p>
            <a:pPr marL="0" lvl="0" indent="0" algn="l" rtl="0">
              <a:spcBef>
                <a:spcPts val="0"/>
              </a:spcBef>
              <a:spcAft>
                <a:spcPts val="0"/>
              </a:spcAft>
              <a:buNone/>
            </a:pPr>
            <a:r>
              <a:rPr lang="en">
                <a:solidFill>
                  <a:schemeClr val="dk1"/>
                </a:solidFill>
              </a:rPr>
              <a:t>Con - Very slow and need a lot of RAM, Takes a lot of data and time to train properly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 </a:t>
            </a:r>
            <a:endParaRPr>
              <a:solidFill>
                <a:schemeClr val="dk1"/>
              </a:solidFill>
            </a:endParaRPr>
          </a:p>
          <a:p>
            <a:pPr marL="0" lvl="0" indent="0" algn="l" rtl="0">
              <a:spcBef>
                <a:spcPts val="0"/>
              </a:spcBef>
              <a:spcAft>
                <a:spcPts val="0"/>
              </a:spcAft>
              <a:buNone/>
            </a:pPr>
            <a:r>
              <a:rPr lang="en">
                <a:solidFill>
                  <a:schemeClr val="dk1"/>
                </a:solidFill>
              </a:rPr>
              <a:t>It’s like a </a:t>
            </a:r>
            <a:r>
              <a:rPr lang="en" b="1">
                <a:solidFill>
                  <a:schemeClr val="dk1"/>
                </a:solidFill>
              </a:rPr>
              <a:t>language expert</a:t>
            </a:r>
            <a:r>
              <a:rPr lang="en">
                <a:solidFill>
                  <a:schemeClr val="dk1"/>
                </a:solidFill>
              </a:rPr>
              <a:t> that really understands what words mean, not just their individual parts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Highlight any changes/improvements if use code from third party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Talk about the different models we have chosen for this spam classifier?</a:t>
            </a:r>
            <a:endParaRPr>
              <a:solidFill>
                <a:schemeClr val="dk1"/>
              </a:solidFill>
            </a:endParaRPr>
          </a:p>
          <a:p>
            <a:pPr marL="0" lvl="0" indent="0" algn="l" rtl="0">
              <a:spcBef>
                <a:spcPts val="0"/>
              </a:spcBef>
              <a:spcAft>
                <a:spcPts val="0"/>
              </a:spcAft>
              <a:buNone/>
            </a:pPr>
            <a:endParaRPr sz="11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3781a5a93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3781a5a93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This time, I’d like to introduce a web application I developed for spam email detection. To build this, I used Flask, which is a Python-based web framework.</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So, why did I choose Flask?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First, Accessibility &amp; Ease of Use.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makes it really simple for users to check if an email is spam from any device with a web browser.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They don’t need to install anything or worry about dependencies.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Plus, I designed the interface to be intuitive so that even non-technical users can easily use it.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Next, Real-time Detection &amp; Deployment.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 model can analyze an email and provide results instantly.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also allows seamless integration with email services, which could be used for real-time spam filtering.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But in this project, I kept it simple. users can just copy and paste an email into the app to check if it’s spam. And once deployed, multiple users can access it without installing anything.</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Finally, Lightweight &amp; Efficient.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is a lightweight framework, which means it’s a great choice for deploying machine learning models without using too many resources.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Compared to heavier frameworks, it helps reduce operational costs.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Also, the API responds quickly, ensuring a smooth user experience.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Of course, there were some Challenges I Faced While Developing This Web Application</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First, Model Integration and Compatibility Issues.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This application actually uses three different models and each one requires a different preprocessing method.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For example, LSTM models use tokenizers and padding, while the other two use TF-IDF vectorization.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Making sure everything worked together smoothly was quite tricky!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Next, Web Application Design and User Experience.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 wanted to make sure the interface was user-friendly and easy to understand.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One challenge was making sure the results updated dynamically without needing to reload the entire page.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Also, I had to think carefully about how to display probability so that users wouldn’t misinterpret the results.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For example, I used a method where the spam emoji is displayed larger as the spam probability increases.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And finally, Model Evaluation and Improving Accuracy.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One of the biggest challenges was balancing false positives and false negatives.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If the model is too aggressive, it could flag normal emails as spam, and if it’s too lenient(리니언트), it might let actual spam emails slip through.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So, I had to fine-tune the spam probability threshold(뜨레숄드), which I set at 60%.</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Since I used three different models, I also had to decide how to combine their results. I considered a few options: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1. Going with the prediction that at least two models agreed on.</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or Taking the simple average of all three models’ probabilities.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and also considered Assigning different weights to each model before averaging.</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In the end, I decided to go with the simple averaging method to determine the final prediction.</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8500"/>
              <a:buNone/>
              <a:defRPr sz="5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6089425" y="3837125"/>
            <a:ext cx="2334600" cy="73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344900" y="540000"/>
            <a:ext cx="4079100" cy="137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6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3" name="Google Shape;43;p11"/>
          <p:cNvSpPr txBox="1">
            <a:spLocks noGrp="1"/>
          </p:cNvSpPr>
          <p:nvPr>
            <p:ph type="subTitle" idx="1"/>
          </p:nvPr>
        </p:nvSpPr>
        <p:spPr>
          <a:xfrm>
            <a:off x="4344900" y="1886675"/>
            <a:ext cx="4079100" cy="416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13"/>
          <p:cNvSpPr txBox="1">
            <a:spLocks noGrp="1"/>
          </p:cNvSpPr>
          <p:nvPr>
            <p:ph type="title" idx="2"/>
          </p:nvPr>
        </p:nvSpPr>
        <p:spPr>
          <a:xfrm>
            <a:off x="1872275" y="1330862"/>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13"/>
          <p:cNvSpPr txBox="1">
            <a:spLocks noGrp="1"/>
          </p:cNvSpPr>
          <p:nvPr>
            <p:ph type="title" idx="3"/>
          </p:nvPr>
        </p:nvSpPr>
        <p:spPr>
          <a:xfrm>
            <a:off x="1872275" y="2229699"/>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13"/>
          <p:cNvSpPr txBox="1">
            <a:spLocks noGrp="1"/>
          </p:cNvSpPr>
          <p:nvPr>
            <p:ph type="subTitle" idx="1"/>
          </p:nvPr>
        </p:nvSpPr>
        <p:spPr>
          <a:xfrm>
            <a:off x="6054563" y="1241312"/>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4"/>
          </p:nvPr>
        </p:nvSpPr>
        <p:spPr>
          <a:xfrm>
            <a:off x="6054563" y="2140149"/>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title" idx="5"/>
          </p:nvPr>
        </p:nvSpPr>
        <p:spPr>
          <a:xfrm>
            <a:off x="1872275" y="3128536"/>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 name="Google Shape;52;p13"/>
          <p:cNvSpPr txBox="1">
            <a:spLocks noGrp="1"/>
          </p:cNvSpPr>
          <p:nvPr>
            <p:ph type="title" idx="6"/>
          </p:nvPr>
        </p:nvSpPr>
        <p:spPr>
          <a:xfrm>
            <a:off x="1872275" y="4027373"/>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13"/>
          <p:cNvSpPr txBox="1">
            <a:spLocks noGrp="1"/>
          </p:cNvSpPr>
          <p:nvPr>
            <p:ph type="subTitle" idx="7"/>
          </p:nvPr>
        </p:nvSpPr>
        <p:spPr>
          <a:xfrm>
            <a:off x="6054588" y="3038986"/>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4" name="Google Shape;54;p13"/>
          <p:cNvSpPr txBox="1">
            <a:spLocks noGrp="1"/>
          </p:cNvSpPr>
          <p:nvPr>
            <p:ph type="subTitle" idx="8"/>
          </p:nvPr>
        </p:nvSpPr>
        <p:spPr>
          <a:xfrm>
            <a:off x="6054567" y="3937823"/>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idx="9" hasCustomPrompt="1"/>
          </p:nvPr>
        </p:nvSpPr>
        <p:spPr>
          <a:xfrm>
            <a:off x="943975" y="1148312"/>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943975" y="2945986"/>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943975" y="2047149"/>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8" name="Google Shape;58;p13"/>
          <p:cNvSpPr txBox="1">
            <a:spLocks noGrp="1"/>
          </p:cNvSpPr>
          <p:nvPr>
            <p:ph type="title" idx="15" hasCustomPrompt="1"/>
          </p:nvPr>
        </p:nvSpPr>
        <p:spPr>
          <a:xfrm>
            <a:off x="943975" y="3844823"/>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pic>
        <p:nvPicPr>
          <p:cNvPr id="59" name="Google Shape;59;p13"/>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20000" y="3858588"/>
            <a:ext cx="4550400" cy="40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4"/>
          <p:cNvSpPr txBox="1">
            <a:spLocks noGrp="1"/>
          </p:cNvSpPr>
          <p:nvPr>
            <p:ph type="subTitle" idx="1"/>
          </p:nvPr>
        </p:nvSpPr>
        <p:spPr>
          <a:xfrm>
            <a:off x="720000" y="854013"/>
            <a:ext cx="4550400" cy="295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3"/>
        <p:cNvGrpSpPr/>
        <p:nvPr/>
      </p:nvGrpSpPr>
      <p:grpSpPr>
        <a:xfrm>
          <a:off x="0" y="0"/>
          <a:ext cx="0" cy="0"/>
          <a:chOff x="0" y="0"/>
          <a:chExt cx="0" cy="0"/>
        </a:xfrm>
      </p:grpSpPr>
      <p:sp>
        <p:nvSpPr>
          <p:cNvPr id="64" name="Google Shape;64;p15"/>
          <p:cNvSpPr/>
          <p:nvPr/>
        </p:nvSpPr>
        <p:spPr>
          <a:xfrm flipH="1">
            <a:off x="0"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flipH="1">
            <a:off x="3437800" y="1761713"/>
            <a:ext cx="3665700" cy="167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5"/>
          <p:cNvSpPr txBox="1">
            <a:spLocks noGrp="1"/>
          </p:cNvSpPr>
          <p:nvPr>
            <p:ph type="title" idx="2" hasCustomPrompt="1"/>
          </p:nvPr>
        </p:nvSpPr>
        <p:spPr>
          <a:xfrm flipH="1">
            <a:off x="7200900" y="2027725"/>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7" name="Google Shape;67;p15"/>
          <p:cNvSpPr txBox="1">
            <a:spLocks noGrp="1"/>
          </p:cNvSpPr>
          <p:nvPr>
            <p:ph type="subTitle" idx="1"/>
          </p:nvPr>
        </p:nvSpPr>
        <p:spPr>
          <a:xfrm flipH="1">
            <a:off x="3437700" y="3765525"/>
            <a:ext cx="4986300" cy="598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8"/>
        <p:cNvGrpSpPr/>
        <p:nvPr/>
      </p:nvGrpSpPr>
      <p:grpSpPr>
        <a:xfrm>
          <a:off x="0" y="0"/>
          <a:ext cx="0" cy="0"/>
          <a:chOff x="0" y="0"/>
          <a:chExt cx="0" cy="0"/>
        </a:xfrm>
      </p:grpSpPr>
      <p:sp>
        <p:nvSpPr>
          <p:cNvPr id="69" name="Google Shape;69;p16"/>
          <p:cNvSpPr/>
          <p:nvPr/>
        </p:nvSpPr>
        <p:spPr>
          <a:xfrm>
            <a:off x="27"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txBox="1">
            <a:spLocks noGrp="1"/>
          </p:cNvSpPr>
          <p:nvPr>
            <p:ph type="title"/>
          </p:nvPr>
        </p:nvSpPr>
        <p:spPr>
          <a:xfrm>
            <a:off x="2040500" y="540000"/>
            <a:ext cx="4902000" cy="167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6"/>
          <p:cNvSpPr txBox="1">
            <a:spLocks noGrp="1"/>
          </p:cNvSpPr>
          <p:nvPr>
            <p:ph type="title" idx="2" hasCustomPrompt="1"/>
          </p:nvPr>
        </p:nvSpPr>
        <p:spPr>
          <a:xfrm>
            <a:off x="720000" y="806000"/>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2" name="Google Shape;72;p16"/>
          <p:cNvSpPr txBox="1">
            <a:spLocks noGrp="1"/>
          </p:cNvSpPr>
          <p:nvPr>
            <p:ph type="subTitle" idx="1"/>
          </p:nvPr>
        </p:nvSpPr>
        <p:spPr>
          <a:xfrm>
            <a:off x="720000" y="3609600"/>
            <a:ext cx="2014800" cy="99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2">
    <p:spTree>
      <p:nvGrpSpPr>
        <p:cNvPr id="1" name="Shape 73"/>
        <p:cNvGrpSpPr/>
        <p:nvPr/>
      </p:nvGrpSpPr>
      <p:grpSpPr>
        <a:xfrm>
          <a:off x="0" y="0"/>
          <a:ext cx="0" cy="0"/>
          <a:chOff x="0" y="0"/>
          <a:chExt cx="0" cy="0"/>
        </a:xfrm>
      </p:grpSpPr>
      <p:sp>
        <p:nvSpPr>
          <p:cNvPr id="74" name="Google Shape;74;p17"/>
          <p:cNvSpPr/>
          <p:nvPr/>
        </p:nvSpPr>
        <p:spPr>
          <a:xfrm flipH="1">
            <a:off x="27"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title"/>
          </p:nvPr>
        </p:nvSpPr>
        <p:spPr>
          <a:xfrm flipH="1">
            <a:off x="2201553" y="540000"/>
            <a:ext cx="4902000" cy="167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7"/>
          <p:cNvSpPr txBox="1">
            <a:spLocks noGrp="1"/>
          </p:cNvSpPr>
          <p:nvPr>
            <p:ph type="title" idx="2" hasCustomPrompt="1"/>
          </p:nvPr>
        </p:nvSpPr>
        <p:spPr>
          <a:xfrm flipH="1">
            <a:off x="7200953" y="806000"/>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7" name="Google Shape;77;p17"/>
          <p:cNvSpPr txBox="1">
            <a:spLocks noGrp="1"/>
          </p:cNvSpPr>
          <p:nvPr>
            <p:ph type="subTitle" idx="1"/>
          </p:nvPr>
        </p:nvSpPr>
        <p:spPr>
          <a:xfrm flipH="1">
            <a:off x="6409253" y="3609600"/>
            <a:ext cx="2014800" cy="993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8"/>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3" name="Google Shape;83;p19"/>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6" name="Google Shape;86;p20"/>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13800" y="-31800"/>
            <a:ext cx="9171600" cy="52071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2040500" y="1761713"/>
            <a:ext cx="3665700" cy="167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2027725"/>
            <a:ext cx="1223100" cy="12231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 name="Google Shape;15;p3"/>
          <p:cNvSpPr txBox="1">
            <a:spLocks noGrp="1"/>
          </p:cNvSpPr>
          <p:nvPr>
            <p:ph type="subTitle" idx="1"/>
          </p:nvPr>
        </p:nvSpPr>
        <p:spPr>
          <a:xfrm>
            <a:off x="720000" y="3765525"/>
            <a:ext cx="4854600" cy="59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87"/>
        <p:cNvGrpSpPr/>
        <p:nvPr/>
      </p:nvGrpSpPr>
      <p:grpSpPr>
        <a:xfrm>
          <a:off x="0" y="0"/>
          <a:ext cx="0" cy="0"/>
          <a:chOff x="0" y="0"/>
          <a:chExt cx="0" cy="0"/>
        </a:xfrm>
      </p:grpSpPr>
      <p:sp>
        <p:nvSpPr>
          <p:cNvPr id="88" name="Google Shape;88;p21"/>
          <p:cNvSpPr txBox="1">
            <a:spLocks noGrp="1"/>
          </p:cNvSpPr>
          <p:nvPr>
            <p:ph type="title" hasCustomPrompt="1"/>
          </p:nvPr>
        </p:nvSpPr>
        <p:spPr>
          <a:xfrm>
            <a:off x="719988" y="1756611"/>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9" name="Google Shape;89;p21"/>
          <p:cNvSpPr txBox="1">
            <a:spLocks noGrp="1"/>
          </p:cNvSpPr>
          <p:nvPr>
            <p:ph type="subTitle" idx="1"/>
          </p:nvPr>
        </p:nvSpPr>
        <p:spPr>
          <a:xfrm>
            <a:off x="719988" y="2582390"/>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21"/>
          <p:cNvSpPr txBox="1">
            <a:spLocks noGrp="1"/>
          </p:cNvSpPr>
          <p:nvPr>
            <p:ph type="title" idx="2" hasCustomPrompt="1"/>
          </p:nvPr>
        </p:nvSpPr>
        <p:spPr>
          <a:xfrm>
            <a:off x="4096188" y="1756611"/>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1" name="Google Shape;91;p21"/>
          <p:cNvSpPr txBox="1">
            <a:spLocks noGrp="1"/>
          </p:cNvSpPr>
          <p:nvPr>
            <p:ph type="subTitle" idx="3"/>
          </p:nvPr>
        </p:nvSpPr>
        <p:spPr>
          <a:xfrm>
            <a:off x="4096188" y="2582390"/>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21"/>
          <p:cNvSpPr txBox="1">
            <a:spLocks noGrp="1"/>
          </p:cNvSpPr>
          <p:nvPr>
            <p:ph type="title" idx="4" hasCustomPrompt="1"/>
          </p:nvPr>
        </p:nvSpPr>
        <p:spPr>
          <a:xfrm>
            <a:off x="4096188" y="3354424"/>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3" name="Google Shape;93;p21"/>
          <p:cNvSpPr txBox="1">
            <a:spLocks noGrp="1"/>
          </p:cNvSpPr>
          <p:nvPr>
            <p:ph type="subTitle" idx="5"/>
          </p:nvPr>
        </p:nvSpPr>
        <p:spPr>
          <a:xfrm>
            <a:off x="4096188" y="4180203"/>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4" name="Google Shape;94;p21"/>
          <p:cNvSpPr txBox="1">
            <a:spLocks noGrp="1"/>
          </p:cNvSpPr>
          <p:nvPr>
            <p:ph type="title" idx="6" hasCustomPrompt="1"/>
          </p:nvPr>
        </p:nvSpPr>
        <p:spPr>
          <a:xfrm>
            <a:off x="719988" y="3354424"/>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5" name="Google Shape;95;p21"/>
          <p:cNvSpPr txBox="1">
            <a:spLocks noGrp="1"/>
          </p:cNvSpPr>
          <p:nvPr>
            <p:ph type="subTitle" idx="7"/>
          </p:nvPr>
        </p:nvSpPr>
        <p:spPr>
          <a:xfrm>
            <a:off x="719988" y="4180203"/>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96" name="Google Shape;96;p21"/>
          <p:cNvPicPr preferRelativeResize="0"/>
          <p:nvPr/>
        </p:nvPicPr>
        <p:blipFill rotWithShape="1">
          <a:blip r:embed="rId2">
            <a:alphaModFix/>
          </a:blip>
          <a:srcRect l="44490"/>
          <a:stretch/>
        </p:blipFill>
        <p:spPr>
          <a:xfrm flipH="1">
            <a:off x="7389250" y="0"/>
            <a:ext cx="1118050" cy="5143475"/>
          </a:xfrm>
          <a:prstGeom prst="rect">
            <a:avLst/>
          </a:prstGeom>
          <a:noFill/>
          <a:ln>
            <a:noFill/>
          </a:ln>
        </p:spPr>
      </p:pic>
      <p:sp>
        <p:nvSpPr>
          <p:cNvPr id="97" name="Google Shape;97;p21"/>
          <p:cNvSpPr/>
          <p:nvPr/>
        </p:nvSpPr>
        <p:spPr>
          <a:xfrm flipH="1">
            <a:off x="7974601" y="-24000"/>
            <a:ext cx="11694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6019500"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0" name="Google Shape;100;p22"/>
          <p:cNvSpPr txBox="1">
            <a:spLocks noGrp="1"/>
          </p:cNvSpPr>
          <p:nvPr>
            <p:ph type="title" idx="2"/>
          </p:nvPr>
        </p:nvSpPr>
        <p:spPr>
          <a:xfrm>
            <a:off x="3369741"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1" name="Google Shape;101;p22"/>
          <p:cNvSpPr txBox="1">
            <a:spLocks noGrp="1"/>
          </p:cNvSpPr>
          <p:nvPr>
            <p:ph type="subTitle" idx="1"/>
          </p:nvPr>
        </p:nvSpPr>
        <p:spPr>
          <a:xfrm>
            <a:off x="720000"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 name="Google Shape;102;p22"/>
          <p:cNvSpPr txBox="1">
            <a:spLocks noGrp="1"/>
          </p:cNvSpPr>
          <p:nvPr>
            <p:ph type="subTitle" idx="3"/>
          </p:nvPr>
        </p:nvSpPr>
        <p:spPr>
          <a:xfrm>
            <a:off x="3369741"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3" name="Google Shape;103;p22"/>
          <p:cNvSpPr txBox="1">
            <a:spLocks noGrp="1"/>
          </p:cNvSpPr>
          <p:nvPr>
            <p:ph type="title" idx="4"/>
          </p:nvPr>
        </p:nvSpPr>
        <p:spPr>
          <a:xfrm>
            <a:off x="720001"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 name="Google Shape;104;p22"/>
          <p:cNvSpPr txBox="1">
            <a:spLocks noGrp="1"/>
          </p:cNvSpPr>
          <p:nvPr>
            <p:ph type="subTitle" idx="5"/>
          </p:nvPr>
        </p:nvSpPr>
        <p:spPr>
          <a:xfrm>
            <a:off x="6019500"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5" name="Google Shape;105;p22"/>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6" name="Google Shape;106;p22"/>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
        <p:nvSpPr>
          <p:cNvPr id="107" name="Google Shape;107;p22"/>
          <p:cNvSpPr txBox="1">
            <a:spLocks noGrp="1"/>
          </p:cNvSpPr>
          <p:nvPr>
            <p:ph type="title" idx="7" hasCustomPrompt="1"/>
          </p:nvPr>
        </p:nvSpPr>
        <p:spPr>
          <a:xfrm>
            <a:off x="71999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8" name="Google Shape;108;p22"/>
          <p:cNvSpPr txBox="1">
            <a:spLocks noGrp="1"/>
          </p:cNvSpPr>
          <p:nvPr>
            <p:ph type="title" idx="8" hasCustomPrompt="1"/>
          </p:nvPr>
        </p:nvSpPr>
        <p:spPr>
          <a:xfrm>
            <a:off x="336974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9" name="Google Shape;109;p22"/>
          <p:cNvSpPr txBox="1">
            <a:spLocks noGrp="1"/>
          </p:cNvSpPr>
          <p:nvPr>
            <p:ph type="title" idx="9" hasCustomPrompt="1"/>
          </p:nvPr>
        </p:nvSpPr>
        <p:spPr>
          <a:xfrm>
            <a:off x="601949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23"/>
          <p:cNvSpPr txBox="1">
            <a:spLocks noGrp="1"/>
          </p:cNvSpPr>
          <p:nvPr>
            <p:ph type="title" idx="2"/>
          </p:nvPr>
        </p:nvSpPr>
        <p:spPr>
          <a:xfrm>
            <a:off x="2591400" y="1550700"/>
            <a:ext cx="1897500" cy="480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23"/>
          <p:cNvSpPr txBox="1">
            <a:spLocks noGrp="1"/>
          </p:cNvSpPr>
          <p:nvPr>
            <p:ph type="title" idx="3"/>
          </p:nvPr>
        </p:nvSpPr>
        <p:spPr>
          <a:xfrm>
            <a:off x="2591250" y="3323675"/>
            <a:ext cx="1897500" cy="480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4" name="Google Shape;114;p23"/>
          <p:cNvSpPr txBox="1">
            <a:spLocks noGrp="1"/>
          </p:cNvSpPr>
          <p:nvPr>
            <p:ph type="subTitle" idx="1"/>
          </p:nvPr>
        </p:nvSpPr>
        <p:spPr>
          <a:xfrm>
            <a:off x="2591400" y="2031300"/>
            <a:ext cx="1897200" cy="63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
        <p:nvSpPr>
          <p:cNvPr id="115" name="Google Shape;115;p23"/>
          <p:cNvSpPr txBox="1">
            <a:spLocks noGrp="1"/>
          </p:cNvSpPr>
          <p:nvPr>
            <p:ph type="subTitle" idx="4"/>
          </p:nvPr>
        </p:nvSpPr>
        <p:spPr>
          <a:xfrm>
            <a:off x="2591550" y="3804275"/>
            <a:ext cx="1897500" cy="63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16"/>
        <p:cNvGrpSpPr/>
        <p:nvPr/>
      </p:nvGrpSpPr>
      <p:grpSpPr>
        <a:xfrm>
          <a:off x="0" y="0"/>
          <a:ext cx="0" cy="0"/>
          <a:chOff x="0" y="0"/>
          <a:chExt cx="0" cy="0"/>
        </a:xfrm>
      </p:grpSpPr>
      <p:sp>
        <p:nvSpPr>
          <p:cNvPr id="117" name="Google Shape;117;p24"/>
          <p:cNvSpPr txBox="1">
            <a:spLocks noGrp="1"/>
          </p:cNvSpPr>
          <p:nvPr>
            <p:ph type="subTitle" idx="1"/>
          </p:nvPr>
        </p:nvSpPr>
        <p:spPr>
          <a:xfrm>
            <a:off x="1669850" y="1649606"/>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8" name="Google Shape;118;p24"/>
          <p:cNvSpPr txBox="1">
            <a:spLocks noGrp="1"/>
          </p:cNvSpPr>
          <p:nvPr>
            <p:ph type="subTitle" idx="2"/>
          </p:nvPr>
        </p:nvSpPr>
        <p:spPr>
          <a:xfrm>
            <a:off x="1669825" y="2721932"/>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 name="Google Shape;119;p24"/>
          <p:cNvSpPr txBox="1">
            <a:spLocks noGrp="1"/>
          </p:cNvSpPr>
          <p:nvPr>
            <p:ph type="subTitle" idx="3"/>
          </p:nvPr>
        </p:nvSpPr>
        <p:spPr>
          <a:xfrm>
            <a:off x="1669850" y="3794257"/>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24"/>
          <p:cNvSpPr txBox="1">
            <a:spLocks noGrp="1"/>
          </p:cNvSpPr>
          <p:nvPr>
            <p:ph type="title"/>
          </p:nvPr>
        </p:nvSpPr>
        <p:spPr>
          <a:xfrm>
            <a:off x="720000" y="445025"/>
            <a:ext cx="59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24"/>
          <p:cNvSpPr txBox="1">
            <a:spLocks noGrp="1"/>
          </p:cNvSpPr>
          <p:nvPr>
            <p:ph type="title" idx="4"/>
          </p:nvPr>
        </p:nvSpPr>
        <p:spPr>
          <a:xfrm>
            <a:off x="1669838" y="3542127"/>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 name="Google Shape;122;p24"/>
          <p:cNvSpPr txBox="1">
            <a:spLocks noGrp="1"/>
          </p:cNvSpPr>
          <p:nvPr>
            <p:ph type="title" idx="5"/>
          </p:nvPr>
        </p:nvSpPr>
        <p:spPr>
          <a:xfrm>
            <a:off x="1669836" y="2469801"/>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24"/>
          <p:cNvSpPr txBox="1">
            <a:spLocks noGrp="1"/>
          </p:cNvSpPr>
          <p:nvPr>
            <p:ph type="title" idx="6"/>
          </p:nvPr>
        </p:nvSpPr>
        <p:spPr>
          <a:xfrm>
            <a:off x="1669840" y="1397475"/>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720007"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6" name="Google Shape;126;p25"/>
          <p:cNvSpPr txBox="1">
            <a:spLocks noGrp="1"/>
          </p:cNvSpPr>
          <p:nvPr>
            <p:ph type="title" idx="2"/>
          </p:nvPr>
        </p:nvSpPr>
        <p:spPr>
          <a:xfrm>
            <a:off x="4571588"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7" name="Google Shape;127;p25"/>
          <p:cNvSpPr txBox="1">
            <a:spLocks noGrp="1"/>
          </p:cNvSpPr>
          <p:nvPr>
            <p:ph type="subTitle" idx="1"/>
          </p:nvPr>
        </p:nvSpPr>
        <p:spPr>
          <a:xfrm>
            <a:off x="720000"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5"/>
          <p:cNvSpPr txBox="1">
            <a:spLocks noGrp="1"/>
          </p:cNvSpPr>
          <p:nvPr>
            <p:ph type="subTitle" idx="3"/>
          </p:nvPr>
        </p:nvSpPr>
        <p:spPr>
          <a:xfrm>
            <a:off x="4571581"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 name="Google Shape;129;p25"/>
          <p:cNvSpPr txBox="1">
            <a:spLocks noGrp="1"/>
          </p:cNvSpPr>
          <p:nvPr>
            <p:ph type="title" idx="4"/>
          </p:nvPr>
        </p:nvSpPr>
        <p:spPr>
          <a:xfrm>
            <a:off x="720007"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0" name="Google Shape;130;p25"/>
          <p:cNvSpPr txBox="1">
            <a:spLocks noGrp="1"/>
          </p:cNvSpPr>
          <p:nvPr>
            <p:ph type="title" idx="5"/>
          </p:nvPr>
        </p:nvSpPr>
        <p:spPr>
          <a:xfrm>
            <a:off x="4571588"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1" name="Google Shape;131;p25"/>
          <p:cNvSpPr txBox="1">
            <a:spLocks noGrp="1"/>
          </p:cNvSpPr>
          <p:nvPr>
            <p:ph type="subTitle" idx="6"/>
          </p:nvPr>
        </p:nvSpPr>
        <p:spPr>
          <a:xfrm>
            <a:off x="720000"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25"/>
          <p:cNvSpPr txBox="1">
            <a:spLocks noGrp="1"/>
          </p:cNvSpPr>
          <p:nvPr>
            <p:ph type="subTitle" idx="7"/>
          </p:nvPr>
        </p:nvSpPr>
        <p:spPr>
          <a:xfrm>
            <a:off x="4571581"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3" name="Google Shape;133;p2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25"/>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1314007" y="16959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7" name="Google Shape;137;p26"/>
          <p:cNvSpPr txBox="1">
            <a:spLocks noGrp="1"/>
          </p:cNvSpPr>
          <p:nvPr>
            <p:ph type="title" idx="2"/>
          </p:nvPr>
        </p:nvSpPr>
        <p:spPr>
          <a:xfrm>
            <a:off x="4861507" y="16959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8" name="Google Shape;138;p26"/>
          <p:cNvSpPr txBox="1">
            <a:spLocks noGrp="1"/>
          </p:cNvSpPr>
          <p:nvPr>
            <p:ph type="subTitle" idx="1"/>
          </p:nvPr>
        </p:nvSpPr>
        <p:spPr>
          <a:xfrm>
            <a:off x="1314000" y="20895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26"/>
          <p:cNvSpPr txBox="1">
            <a:spLocks noGrp="1"/>
          </p:cNvSpPr>
          <p:nvPr>
            <p:ph type="subTitle" idx="3"/>
          </p:nvPr>
        </p:nvSpPr>
        <p:spPr>
          <a:xfrm>
            <a:off x="4861500" y="20895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26"/>
          <p:cNvSpPr txBox="1">
            <a:spLocks noGrp="1"/>
          </p:cNvSpPr>
          <p:nvPr>
            <p:ph type="title" idx="4"/>
          </p:nvPr>
        </p:nvSpPr>
        <p:spPr>
          <a:xfrm>
            <a:off x="1314007" y="32204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1" name="Google Shape;141;p26"/>
          <p:cNvSpPr txBox="1">
            <a:spLocks noGrp="1"/>
          </p:cNvSpPr>
          <p:nvPr>
            <p:ph type="title" idx="5"/>
          </p:nvPr>
        </p:nvSpPr>
        <p:spPr>
          <a:xfrm>
            <a:off x="4861507" y="32204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2" name="Google Shape;142;p26"/>
          <p:cNvSpPr txBox="1">
            <a:spLocks noGrp="1"/>
          </p:cNvSpPr>
          <p:nvPr>
            <p:ph type="subTitle" idx="6"/>
          </p:nvPr>
        </p:nvSpPr>
        <p:spPr>
          <a:xfrm>
            <a:off x="1314000" y="36140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3" name="Google Shape;143;p26"/>
          <p:cNvSpPr txBox="1">
            <a:spLocks noGrp="1"/>
          </p:cNvSpPr>
          <p:nvPr>
            <p:ph type="subTitle" idx="7"/>
          </p:nvPr>
        </p:nvSpPr>
        <p:spPr>
          <a:xfrm>
            <a:off x="4861500" y="36140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 name="Google Shape;144;p26"/>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6"/>
          <p:cNvPicPr preferRelativeResize="0"/>
          <p:nvPr/>
        </p:nvPicPr>
        <p:blipFill rotWithShape="1">
          <a:blip r:embed="rId2">
            <a:alphaModFix/>
          </a:blip>
          <a:srcRect l="68198" r="3"/>
          <a:stretch/>
        </p:blipFill>
        <p:spPr>
          <a:xfrm flipH="1">
            <a:off x="7869138" y="0"/>
            <a:ext cx="640499" cy="51434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720005"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9" name="Google Shape;149;p27"/>
          <p:cNvSpPr txBox="1">
            <a:spLocks noGrp="1"/>
          </p:cNvSpPr>
          <p:nvPr>
            <p:ph type="title" idx="2"/>
          </p:nvPr>
        </p:nvSpPr>
        <p:spPr>
          <a:xfrm>
            <a:off x="720004"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0" name="Google Shape;150;p27"/>
          <p:cNvSpPr txBox="1">
            <a:spLocks noGrp="1"/>
          </p:cNvSpPr>
          <p:nvPr>
            <p:ph type="subTitle" idx="1"/>
          </p:nvPr>
        </p:nvSpPr>
        <p:spPr>
          <a:xfrm>
            <a:off x="720000"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1" name="Google Shape;151;p27"/>
          <p:cNvSpPr txBox="1">
            <a:spLocks noGrp="1"/>
          </p:cNvSpPr>
          <p:nvPr>
            <p:ph type="subTitle" idx="3"/>
          </p:nvPr>
        </p:nvSpPr>
        <p:spPr>
          <a:xfrm>
            <a:off x="719999"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27"/>
          <p:cNvSpPr txBox="1">
            <a:spLocks noGrp="1"/>
          </p:cNvSpPr>
          <p:nvPr>
            <p:ph type="title" idx="4"/>
          </p:nvPr>
        </p:nvSpPr>
        <p:spPr>
          <a:xfrm>
            <a:off x="3443130"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3" name="Google Shape;153;p27"/>
          <p:cNvSpPr txBox="1">
            <a:spLocks noGrp="1"/>
          </p:cNvSpPr>
          <p:nvPr>
            <p:ph type="title" idx="5"/>
          </p:nvPr>
        </p:nvSpPr>
        <p:spPr>
          <a:xfrm>
            <a:off x="3443129"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4" name="Google Shape;154;p27"/>
          <p:cNvSpPr txBox="1">
            <a:spLocks noGrp="1"/>
          </p:cNvSpPr>
          <p:nvPr>
            <p:ph type="subTitle" idx="6"/>
          </p:nvPr>
        </p:nvSpPr>
        <p:spPr>
          <a:xfrm>
            <a:off x="3443125"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5" name="Google Shape;155;p27"/>
          <p:cNvSpPr txBox="1">
            <a:spLocks noGrp="1"/>
          </p:cNvSpPr>
          <p:nvPr>
            <p:ph type="subTitle" idx="7"/>
          </p:nvPr>
        </p:nvSpPr>
        <p:spPr>
          <a:xfrm>
            <a:off x="3443124"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7"/>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7"/>
          <p:cNvSpPr txBox="1">
            <a:spLocks noGrp="1"/>
          </p:cNvSpPr>
          <p:nvPr>
            <p:ph type="title" idx="9"/>
          </p:nvPr>
        </p:nvSpPr>
        <p:spPr>
          <a:xfrm>
            <a:off x="720008" y="35884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 name="Google Shape;158;p27"/>
          <p:cNvSpPr txBox="1">
            <a:spLocks noGrp="1"/>
          </p:cNvSpPr>
          <p:nvPr>
            <p:ph type="subTitle" idx="13"/>
          </p:nvPr>
        </p:nvSpPr>
        <p:spPr>
          <a:xfrm>
            <a:off x="720003" y="38477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7"/>
          <p:cNvSpPr txBox="1">
            <a:spLocks noGrp="1"/>
          </p:cNvSpPr>
          <p:nvPr>
            <p:ph type="title" idx="14"/>
          </p:nvPr>
        </p:nvSpPr>
        <p:spPr>
          <a:xfrm>
            <a:off x="3443133" y="3588179"/>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0" name="Google Shape;160;p27"/>
          <p:cNvSpPr txBox="1">
            <a:spLocks noGrp="1"/>
          </p:cNvSpPr>
          <p:nvPr>
            <p:ph type="subTitle" idx="15"/>
          </p:nvPr>
        </p:nvSpPr>
        <p:spPr>
          <a:xfrm>
            <a:off x="3443128" y="3847429"/>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4823700" y="1834850"/>
            <a:ext cx="3600300" cy="184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3" name="Google Shape;163;p28"/>
          <p:cNvSpPr txBox="1">
            <a:spLocks noGrp="1"/>
          </p:cNvSpPr>
          <p:nvPr>
            <p:ph type="subTitle" idx="1"/>
          </p:nvPr>
        </p:nvSpPr>
        <p:spPr>
          <a:xfrm>
            <a:off x="4823712" y="3677750"/>
            <a:ext cx="36003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8"/>
          <p:cNvSpPr>
            <a:spLocks noGrp="1"/>
          </p:cNvSpPr>
          <p:nvPr>
            <p:ph type="pic" idx="2"/>
          </p:nvPr>
        </p:nvSpPr>
        <p:spPr>
          <a:xfrm>
            <a:off x="1762274" y="838250"/>
            <a:ext cx="2889000" cy="3603900"/>
          </a:xfrm>
          <a:prstGeom prst="rect">
            <a:avLst/>
          </a:prstGeom>
          <a:noFill/>
          <a:ln>
            <a:noFill/>
          </a:ln>
        </p:spPr>
      </p:sp>
      <p:pic>
        <p:nvPicPr>
          <p:cNvPr id="165" name="Google Shape;165;p28"/>
          <p:cNvPicPr preferRelativeResize="0"/>
          <p:nvPr/>
        </p:nvPicPr>
        <p:blipFill rotWithShape="1">
          <a:blip r:embed="rId2">
            <a:alphaModFix/>
          </a:blip>
          <a:srcRect l="73023"/>
          <a:stretch/>
        </p:blipFill>
        <p:spPr>
          <a:xfrm>
            <a:off x="925799" y="0"/>
            <a:ext cx="543375" cy="5143475"/>
          </a:xfrm>
          <a:prstGeom prst="rect">
            <a:avLst/>
          </a:prstGeom>
          <a:noFill/>
          <a:ln>
            <a:noFill/>
          </a:ln>
        </p:spPr>
      </p:pic>
      <p:sp>
        <p:nvSpPr>
          <p:cNvPr id="166" name="Google Shape;166;p28"/>
          <p:cNvSpPr/>
          <p:nvPr/>
        </p:nvSpPr>
        <p:spPr>
          <a:xfrm>
            <a:off x="0" y="-24000"/>
            <a:ext cx="925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67"/>
        <p:cNvGrpSpPr/>
        <p:nvPr/>
      </p:nvGrpSpPr>
      <p:grpSpPr>
        <a:xfrm>
          <a:off x="0" y="0"/>
          <a:ext cx="0" cy="0"/>
          <a:chOff x="0" y="0"/>
          <a:chExt cx="0" cy="0"/>
        </a:xfrm>
      </p:grpSpPr>
      <p:sp>
        <p:nvSpPr>
          <p:cNvPr id="168" name="Google Shape;168;p29"/>
          <p:cNvSpPr txBox="1">
            <a:spLocks noGrp="1"/>
          </p:cNvSpPr>
          <p:nvPr>
            <p:ph type="subTitle" idx="1"/>
          </p:nvPr>
        </p:nvSpPr>
        <p:spPr>
          <a:xfrm>
            <a:off x="720000" y="3687275"/>
            <a:ext cx="31989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9"/>
          <p:cNvSpPr txBox="1">
            <a:spLocks noGrp="1"/>
          </p:cNvSpPr>
          <p:nvPr>
            <p:ph type="title"/>
          </p:nvPr>
        </p:nvSpPr>
        <p:spPr>
          <a:xfrm>
            <a:off x="720000" y="2317275"/>
            <a:ext cx="3198900" cy="111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0" name="Google Shape;170;p29"/>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_ONLY_1_1_1">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73" name="Google Shape;173;p30"/>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
        <p:nvSpPr>
          <p:cNvPr id="174" name="Google Shape;174;p30"/>
          <p:cNvSpPr txBox="1">
            <a:spLocks noGrp="1"/>
          </p:cNvSpPr>
          <p:nvPr>
            <p:ph type="body" idx="1"/>
          </p:nvPr>
        </p:nvSpPr>
        <p:spPr>
          <a:xfrm>
            <a:off x="732775" y="1272225"/>
            <a:ext cx="2840100" cy="305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sp>
        <p:nvSpPr>
          <p:cNvPr id="19" name="Google Shape;19;p4"/>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5"/>
        <p:cNvGrpSpPr/>
        <p:nvPr/>
      </p:nvGrpSpPr>
      <p:grpSpPr>
        <a:xfrm>
          <a:off x="0" y="0"/>
          <a:ext cx="0" cy="0"/>
          <a:chOff x="0" y="0"/>
          <a:chExt cx="0" cy="0"/>
        </a:xfrm>
      </p:grpSpPr>
      <p:sp>
        <p:nvSpPr>
          <p:cNvPr id="176" name="Google Shape;176;p31"/>
          <p:cNvSpPr txBox="1">
            <a:spLocks noGrp="1"/>
          </p:cNvSpPr>
          <p:nvPr>
            <p:ph type="ctrTitle"/>
          </p:nvPr>
        </p:nvSpPr>
        <p:spPr>
          <a:xfrm>
            <a:off x="2876775" y="947050"/>
            <a:ext cx="4892400" cy="13419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77" name="Google Shape;177;p31"/>
          <p:cNvSpPr txBox="1">
            <a:spLocks noGrp="1"/>
          </p:cNvSpPr>
          <p:nvPr>
            <p:ph type="subTitle" idx="1"/>
          </p:nvPr>
        </p:nvSpPr>
        <p:spPr>
          <a:xfrm>
            <a:off x="2876775" y="2196872"/>
            <a:ext cx="4892400" cy="10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8" name="Google Shape;178;p31"/>
          <p:cNvSpPr txBox="1">
            <a:spLocks noGrp="1"/>
          </p:cNvSpPr>
          <p:nvPr>
            <p:ph type="subTitle" idx="2"/>
          </p:nvPr>
        </p:nvSpPr>
        <p:spPr>
          <a:xfrm>
            <a:off x="2876775" y="4123900"/>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9" name="Google Shape;179;p31"/>
          <p:cNvSpPr txBox="1"/>
          <p:nvPr/>
        </p:nvSpPr>
        <p:spPr>
          <a:xfrm>
            <a:off x="2876775" y="36127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a:solidFill>
                  <a:schemeClr val="dk1"/>
                </a:solidFill>
                <a:uFill>
                  <a:noFill/>
                </a:u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Albert Sans"/>
              <a:ea typeface="Albert Sans"/>
              <a:cs typeface="Albert Sans"/>
              <a:sym typeface="Albert Sans"/>
            </a:endParaRPr>
          </a:p>
        </p:txBody>
      </p:sp>
      <p:pic>
        <p:nvPicPr>
          <p:cNvPr id="180" name="Google Shape;180;p31"/>
          <p:cNvPicPr preferRelativeResize="0"/>
          <p:nvPr/>
        </p:nvPicPr>
        <p:blipFill>
          <a:blip r:embed="rId5">
            <a:alphaModFix/>
          </a:blip>
          <a:stretch>
            <a:fillRect/>
          </a:stretch>
        </p:blipFill>
        <p:spPr>
          <a:xfrm>
            <a:off x="459664" y="0"/>
            <a:ext cx="2014201" cy="5143475"/>
          </a:xfrm>
          <a:prstGeom prst="rect">
            <a:avLst/>
          </a:prstGeom>
          <a:noFill/>
          <a:ln>
            <a:noFill/>
          </a:ln>
        </p:spPr>
      </p:pic>
      <p:sp>
        <p:nvSpPr>
          <p:cNvPr id="181" name="Google Shape;181;p31"/>
          <p:cNvSpPr/>
          <p:nvPr/>
        </p:nvSpPr>
        <p:spPr>
          <a:xfrm>
            <a:off x="0" y="-24000"/>
            <a:ext cx="1810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82"/>
        <p:cNvGrpSpPr/>
        <p:nvPr/>
      </p:nvGrpSpPr>
      <p:grpSpPr>
        <a:xfrm>
          <a:off x="0" y="0"/>
          <a:ext cx="0" cy="0"/>
          <a:chOff x="0" y="0"/>
          <a:chExt cx="0" cy="0"/>
        </a:xfrm>
      </p:grpSpPr>
      <p:sp>
        <p:nvSpPr>
          <p:cNvPr id="183" name="Google Shape;183;p32"/>
          <p:cNvSpPr/>
          <p:nvPr/>
        </p:nvSpPr>
        <p:spPr>
          <a:xfrm rot="5400000">
            <a:off x="4305500" y="308418"/>
            <a:ext cx="536400" cy="91476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84"/>
        <p:cNvGrpSpPr/>
        <p:nvPr/>
      </p:nvGrpSpPr>
      <p:grpSpPr>
        <a:xfrm>
          <a:off x="0" y="0"/>
          <a:ext cx="0" cy="0"/>
          <a:chOff x="0" y="0"/>
          <a:chExt cx="0" cy="0"/>
        </a:xfrm>
      </p:grpSpPr>
      <p:grpSp>
        <p:nvGrpSpPr>
          <p:cNvPr id="185" name="Google Shape;185;p33"/>
          <p:cNvGrpSpPr/>
          <p:nvPr/>
        </p:nvGrpSpPr>
        <p:grpSpPr>
          <a:xfrm>
            <a:off x="-571475" y="4622841"/>
            <a:ext cx="10286950" cy="527576"/>
            <a:chOff x="-100" y="4622841"/>
            <a:chExt cx="10286950" cy="527576"/>
          </a:xfrm>
        </p:grpSpPr>
        <p:pic>
          <p:nvPicPr>
            <p:cNvPr id="186" name="Google Shape;186;p33"/>
            <p:cNvPicPr preferRelativeResize="0"/>
            <p:nvPr/>
          </p:nvPicPr>
          <p:blipFill rotWithShape="1">
            <a:blip r:embed="rId2">
              <a:alphaModFix/>
            </a:blip>
            <a:srcRect l="73809" r="-2"/>
            <a:stretch/>
          </p:blipFill>
          <p:spPr>
            <a:xfrm rot="5400000">
              <a:off x="2307850" y="2314891"/>
              <a:ext cx="527576" cy="5143475"/>
            </a:xfrm>
            <a:prstGeom prst="rect">
              <a:avLst/>
            </a:prstGeom>
            <a:noFill/>
            <a:ln>
              <a:noFill/>
            </a:ln>
          </p:spPr>
        </p:pic>
        <p:pic>
          <p:nvPicPr>
            <p:cNvPr id="187" name="Google Shape;187;p33"/>
            <p:cNvPicPr preferRelativeResize="0"/>
            <p:nvPr/>
          </p:nvPicPr>
          <p:blipFill rotWithShape="1">
            <a:blip r:embed="rId2">
              <a:alphaModFix/>
            </a:blip>
            <a:srcRect l="73809" t="-510" r="-2" b="510"/>
            <a:stretch/>
          </p:blipFill>
          <p:spPr>
            <a:xfrm rot="5400000">
              <a:off x="7451325" y="2314891"/>
              <a:ext cx="527576" cy="5143475"/>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title" idx="2"/>
          </p:nvPr>
        </p:nvSpPr>
        <p:spPr>
          <a:xfrm>
            <a:off x="719999" y="1980700"/>
            <a:ext cx="1248600" cy="393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000"/>
              <a:buNone/>
              <a:defRPr sz="2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3" name="Google Shape;23;p5"/>
          <p:cNvSpPr txBox="1">
            <a:spLocks noGrp="1"/>
          </p:cNvSpPr>
          <p:nvPr>
            <p:ph type="title" idx="3"/>
          </p:nvPr>
        </p:nvSpPr>
        <p:spPr>
          <a:xfrm>
            <a:off x="719999" y="3418875"/>
            <a:ext cx="12486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2147100" y="1541500"/>
            <a:ext cx="4849800" cy="12720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Char char="●"/>
              <a:defRPr sz="1200"/>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a:endParaRPr/>
          </a:p>
        </p:txBody>
      </p:sp>
      <p:sp>
        <p:nvSpPr>
          <p:cNvPr id="25" name="Google Shape;25;p5"/>
          <p:cNvSpPr txBox="1">
            <a:spLocks noGrp="1"/>
          </p:cNvSpPr>
          <p:nvPr>
            <p:ph type="subTitle" idx="4"/>
          </p:nvPr>
        </p:nvSpPr>
        <p:spPr>
          <a:xfrm>
            <a:off x="2147100" y="2979675"/>
            <a:ext cx="4849800" cy="1272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
        <p:nvSpPr>
          <p:cNvPr id="26" name="Google Shape;26;p5"/>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2812500" y="2725200"/>
            <a:ext cx="5239800" cy="84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subTitle" idx="1"/>
          </p:nvPr>
        </p:nvSpPr>
        <p:spPr>
          <a:xfrm>
            <a:off x="2812500" y="3762301"/>
            <a:ext cx="5239800" cy="841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257175" y="2889800"/>
            <a:ext cx="4166700" cy="171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body" idx="1"/>
          </p:nvPr>
        </p:nvSpPr>
        <p:spPr>
          <a:xfrm>
            <a:off x="720000" y="2276900"/>
            <a:ext cx="3917700" cy="2141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7" name="Google Shape;37;p9"/>
          <p:cNvSpPr txBox="1">
            <a:spLocks noGrp="1"/>
          </p:cNvSpPr>
          <p:nvPr>
            <p:ph type="title"/>
          </p:nvPr>
        </p:nvSpPr>
        <p:spPr>
          <a:xfrm>
            <a:off x="720000" y="725500"/>
            <a:ext cx="3917700" cy="1503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a:spLocks noGrp="1"/>
          </p:cNvSpPr>
          <p:nvPr>
            <p:ph type="pic" idx="2"/>
          </p:nvPr>
        </p:nvSpPr>
        <p:spPr>
          <a:xfrm>
            <a:off x="-24150" y="-22800"/>
            <a:ext cx="9192300" cy="5189100"/>
          </a:xfrm>
          <a:prstGeom prst="rect">
            <a:avLst/>
          </a:prstGeom>
          <a:noFill/>
          <a:ln>
            <a:noFill/>
          </a:ln>
        </p:spPr>
      </p:sp>
      <p:sp>
        <p:nvSpPr>
          <p:cNvPr id="40" name="Google Shape;40;p10"/>
          <p:cNvSpPr txBox="1">
            <a:spLocks noGrp="1"/>
          </p:cNvSpPr>
          <p:nvPr>
            <p:ph type="body" idx="1"/>
          </p:nvPr>
        </p:nvSpPr>
        <p:spPr>
          <a:xfrm>
            <a:off x="4227950" y="758825"/>
            <a:ext cx="4196100" cy="11259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400"/>
              <a:buNone/>
              <a:defRPr sz="3000">
                <a:solidFill>
                  <a:schemeClr val="dk1"/>
                </a:solidFill>
                <a:latin typeface="Anybody SemiBold"/>
                <a:ea typeface="Anybody SemiBold"/>
                <a:cs typeface="Anybody SemiBold"/>
                <a:sym typeface="Anybody Semi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1pPr>
            <a:lvl2pPr lvl="1">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2pPr>
            <a:lvl3pPr lvl="2">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3pPr>
            <a:lvl4pPr lvl="3">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4pPr>
            <a:lvl5pPr lvl="4">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5pPr>
            <a:lvl6pPr lvl="5">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6pPr>
            <a:lvl7pPr lvl="6">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7pPr>
            <a:lvl8pPr lvl="7">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8pPr>
            <a:lvl9pPr lvl="8">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oh00t/CSCI218_Group23_Spam_Email_Detection/tree/m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Spam Email Detection</a:t>
            </a:r>
            <a:endParaRPr>
              <a:solidFill>
                <a:schemeClr val="accent1"/>
              </a:solidFill>
            </a:endParaRPr>
          </a:p>
        </p:txBody>
      </p:sp>
      <p:sp>
        <p:nvSpPr>
          <p:cNvPr id="195" name="Google Shape;195;p35"/>
          <p:cNvSpPr txBox="1">
            <a:spLocks noGrp="1"/>
          </p:cNvSpPr>
          <p:nvPr>
            <p:ph type="subTitle" idx="1"/>
          </p:nvPr>
        </p:nvSpPr>
        <p:spPr>
          <a:xfrm>
            <a:off x="5918200" y="4090850"/>
            <a:ext cx="2517000" cy="73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CSCI218 Foundations of AI Group Project </a:t>
            </a:r>
            <a:endParaRPr/>
          </a:p>
          <a:p>
            <a:pPr marL="0" lvl="0" indent="0" algn="r" rtl="0">
              <a:spcBef>
                <a:spcPts val="0"/>
              </a:spcBef>
              <a:spcAft>
                <a:spcPts val="0"/>
              </a:spcAft>
              <a:buNone/>
            </a:pPr>
            <a:r>
              <a:rPr lang="en"/>
              <a:t>Youtube Link: ()</a:t>
            </a:r>
            <a:endParaRPr/>
          </a:p>
          <a:p>
            <a:pPr marL="0" lvl="0" indent="0" algn="r" rtl="0">
              <a:spcBef>
                <a:spcPts val="0"/>
              </a:spcBef>
              <a:spcAft>
                <a:spcPts val="0"/>
              </a:spcAft>
              <a:buNone/>
            </a:pPr>
            <a:r>
              <a:rPr lang="en"/>
              <a:t>Github Link: (</a:t>
            </a:r>
            <a:r>
              <a:rPr lang="en" i="1" u="sng">
                <a:solidFill>
                  <a:srgbClr val="4A86E8"/>
                </a:solidFill>
                <a:hlinkClick r:id="rId3">
                  <a:extLst>
                    <a:ext uri="{A12FA001-AC4F-418D-AE19-62706E023703}">
                      <ahyp:hlinkClr xmlns:ahyp="http://schemas.microsoft.com/office/drawing/2018/hyperlinkcolor" val="tx"/>
                    </a:ext>
                  </a:extLst>
                </a:hlinkClick>
              </a:rPr>
              <a:t>Github Link</a:t>
            </a:r>
            <a:r>
              <a:rPr lang="en"/>
              <a:t>)</a:t>
            </a:r>
            <a:endParaRPr/>
          </a:p>
        </p:txBody>
      </p:sp>
      <p:cxnSp>
        <p:nvCxnSpPr>
          <p:cNvPr id="196" name="Google Shape;196;p35"/>
          <p:cNvCxnSpPr/>
          <p:nvPr/>
        </p:nvCxnSpPr>
        <p:spPr>
          <a:xfrm>
            <a:off x="2468800" y="3562475"/>
            <a:ext cx="5966400" cy="0"/>
          </a:xfrm>
          <a:prstGeom prst="straightConnector1">
            <a:avLst/>
          </a:prstGeom>
          <a:noFill/>
          <a:ln w="9525" cap="flat" cmpd="sng">
            <a:solidFill>
              <a:schemeClr val="dk1"/>
            </a:solidFill>
            <a:prstDash val="solid"/>
            <a:round/>
            <a:headEnd type="none" w="med" len="med"/>
            <a:tailEnd type="none" w="med" len="med"/>
          </a:ln>
        </p:spPr>
      </p:cxnSp>
      <p:grpSp>
        <p:nvGrpSpPr>
          <p:cNvPr id="197" name="Google Shape;197;p35"/>
          <p:cNvGrpSpPr/>
          <p:nvPr/>
        </p:nvGrpSpPr>
        <p:grpSpPr>
          <a:xfrm>
            <a:off x="8222574" y="355031"/>
            <a:ext cx="402866" cy="369933"/>
            <a:chOff x="6985538" y="307000"/>
            <a:chExt cx="1545325" cy="1419000"/>
          </a:xfrm>
        </p:grpSpPr>
        <p:sp>
          <p:nvSpPr>
            <p:cNvPr id="198" name="Google Shape;198;p35"/>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 name="Google Shape;204;p35"/>
          <p:cNvPicPr preferRelativeResize="0"/>
          <p:nvPr/>
        </p:nvPicPr>
        <p:blipFill>
          <a:blip r:embed="rId4">
            <a:alphaModFix/>
          </a:blip>
          <a:stretch>
            <a:fillRect/>
          </a:stretch>
        </p:blipFill>
        <p:spPr>
          <a:xfrm>
            <a:off x="459664" y="0"/>
            <a:ext cx="2014201" cy="5143475"/>
          </a:xfrm>
          <a:prstGeom prst="rect">
            <a:avLst/>
          </a:prstGeom>
          <a:noFill/>
          <a:ln>
            <a:noFill/>
          </a:ln>
        </p:spPr>
      </p:pic>
      <p:sp>
        <p:nvSpPr>
          <p:cNvPr id="205" name="Google Shape;205;p35"/>
          <p:cNvSpPr/>
          <p:nvPr/>
        </p:nvSpPr>
        <p:spPr>
          <a:xfrm>
            <a:off x="0" y="-24000"/>
            <a:ext cx="1810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4981350" y="100425"/>
            <a:ext cx="4124700" cy="8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App</a:t>
            </a:r>
            <a:endParaRPr/>
          </a:p>
          <a:p>
            <a:pPr marL="0" lvl="0" indent="0" algn="l" rtl="0">
              <a:spcBef>
                <a:spcPts val="0"/>
              </a:spcBef>
              <a:spcAft>
                <a:spcPts val="0"/>
              </a:spcAft>
              <a:buNone/>
            </a:pPr>
            <a:r>
              <a:rPr lang="en"/>
              <a:t>(Spam)</a:t>
            </a:r>
            <a:endParaRPr/>
          </a:p>
        </p:txBody>
      </p:sp>
      <p:sp>
        <p:nvSpPr>
          <p:cNvPr id="349" name="Google Shape;349;p44"/>
          <p:cNvSpPr txBox="1">
            <a:spLocks noGrp="1"/>
          </p:cNvSpPr>
          <p:nvPr>
            <p:ph type="title"/>
          </p:nvPr>
        </p:nvSpPr>
        <p:spPr>
          <a:xfrm>
            <a:off x="1069250" y="3893425"/>
            <a:ext cx="3274200" cy="83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Running App</a:t>
            </a:r>
            <a:endParaRPr/>
          </a:p>
          <a:p>
            <a:pPr marL="0" lvl="0" indent="0" algn="r" rtl="0">
              <a:spcBef>
                <a:spcPts val="0"/>
              </a:spcBef>
              <a:spcAft>
                <a:spcPts val="0"/>
              </a:spcAft>
              <a:buNone/>
            </a:pPr>
            <a:r>
              <a:rPr lang="en"/>
              <a:t>(Not Spam)</a:t>
            </a:r>
            <a:endParaRPr/>
          </a:p>
        </p:txBody>
      </p:sp>
      <p:pic>
        <p:nvPicPr>
          <p:cNvPr id="2" name="CSCI218_Group_Project_Spam Video.mp4">
            <a:hlinkClick r:id="" action="ppaction://media"/>
            <a:extLst>
              <a:ext uri="{FF2B5EF4-FFF2-40B4-BE49-F238E27FC236}">
                <a16:creationId xmlns:a16="http://schemas.microsoft.com/office/drawing/2014/main" id="{0DCAFC93-0A5B-54C7-08A4-3A66C92BF5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4908648" cy="2638398"/>
          </a:xfrm>
          <a:prstGeom prst="rect">
            <a:avLst/>
          </a:prstGeom>
        </p:spPr>
      </p:pic>
      <p:pic>
        <p:nvPicPr>
          <p:cNvPr id="3" name="CSCI218_Group_Project_Not_Spam Video.mp4">
            <a:hlinkClick r:id="" action="ppaction://media"/>
            <a:extLst>
              <a:ext uri="{FF2B5EF4-FFF2-40B4-BE49-F238E27FC236}">
                <a16:creationId xmlns:a16="http://schemas.microsoft.com/office/drawing/2014/main" id="{2E4C09B8-7631-5172-5A35-2E21E9EABC6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462570" y="2354674"/>
            <a:ext cx="4741006" cy="2788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2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355" name="Google Shape;355;p45"/>
          <p:cNvPicPr preferRelativeResize="0"/>
          <p:nvPr/>
        </p:nvPicPr>
        <p:blipFill>
          <a:blip r:embed="rId3">
            <a:alphaModFix/>
          </a:blip>
          <a:stretch>
            <a:fillRect/>
          </a:stretch>
        </p:blipFill>
        <p:spPr>
          <a:xfrm>
            <a:off x="442057" y="1130838"/>
            <a:ext cx="1707566" cy="1484675"/>
          </a:xfrm>
          <a:prstGeom prst="rect">
            <a:avLst/>
          </a:prstGeom>
          <a:noFill/>
          <a:ln>
            <a:noFill/>
          </a:ln>
        </p:spPr>
      </p:pic>
      <p:pic>
        <p:nvPicPr>
          <p:cNvPr id="356" name="Google Shape;356;p45"/>
          <p:cNvPicPr preferRelativeResize="0"/>
          <p:nvPr/>
        </p:nvPicPr>
        <p:blipFill>
          <a:blip r:embed="rId4">
            <a:alphaModFix/>
          </a:blip>
          <a:stretch>
            <a:fillRect/>
          </a:stretch>
        </p:blipFill>
        <p:spPr>
          <a:xfrm>
            <a:off x="117225" y="2728629"/>
            <a:ext cx="2357226" cy="1250299"/>
          </a:xfrm>
          <a:prstGeom prst="rect">
            <a:avLst/>
          </a:prstGeom>
          <a:noFill/>
          <a:ln>
            <a:noFill/>
          </a:ln>
        </p:spPr>
      </p:pic>
      <p:pic>
        <p:nvPicPr>
          <p:cNvPr id="357" name="Google Shape;357;p45"/>
          <p:cNvPicPr preferRelativeResize="0"/>
          <p:nvPr/>
        </p:nvPicPr>
        <p:blipFill>
          <a:blip r:embed="rId5">
            <a:alphaModFix/>
          </a:blip>
          <a:stretch>
            <a:fillRect/>
          </a:stretch>
        </p:blipFill>
        <p:spPr>
          <a:xfrm>
            <a:off x="3015250" y="1130850"/>
            <a:ext cx="1707575" cy="1484700"/>
          </a:xfrm>
          <a:prstGeom prst="rect">
            <a:avLst/>
          </a:prstGeom>
          <a:noFill/>
          <a:ln>
            <a:noFill/>
          </a:ln>
        </p:spPr>
      </p:pic>
      <p:pic>
        <p:nvPicPr>
          <p:cNvPr id="358" name="Google Shape;358;p45"/>
          <p:cNvPicPr preferRelativeResize="0"/>
          <p:nvPr/>
        </p:nvPicPr>
        <p:blipFill>
          <a:blip r:embed="rId6">
            <a:alphaModFix/>
          </a:blip>
          <a:stretch>
            <a:fillRect/>
          </a:stretch>
        </p:blipFill>
        <p:spPr>
          <a:xfrm>
            <a:off x="5339813" y="1197559"/>
            <a:ext cx="3138574" cy="1250300"/>
          </a:xfrm>
          <a:prstGeom prst="rect">
            <a:avLst/>
          </a:prstGeom>
          <a:noFill/>
          <a:ln>
            <a:noFill/>
          </a:ln>
        </p:spPr>
      </p:pic>
      <p:sp>
        <p:nvSpPr>
          <p:cNvPr id="359" name="Google Shape;359;p45"/>
          <p:cNvSpPr txBox="1"/>
          <p:nvPr/>
        </p:nvSpPr>
        <p:spPr>
          <a:xfrm>
            <a:off x="6122275" y="871938"/>
            <a:ext cx="1588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Random Forest</a:t>
            </a:r>
            <a:endParaRPr sz="1200">
              <a:solidFill>
                <a:schemeClr val="dk1"/>
              </a:solidFill>
              <a:latin typeface="Albert Sans"/>
              <a:ea typeface="Albert Sans"/>
              <a:cs typeface="Albert Sans"/>
              <a:sym typeface="Albert Sans"/>
            </a:endParaRPr>
          </a:p>
        </p:txBody>
      </p:sp>
      <p:pic>
        <p:nvPicPr>
          <p:cNvPr id="360" name="Google Shape;360;p45"/>
          <p:cNvPicPr preferRelativeResize="0"/>
          <p:nvPr/>
        </p:nvPicPr>
        <p:blipFill>
          <a:blip r:embed="rId7">
            <a:alphaModFix/>
          </a:blip>
          <a:stretch>
            <a:fillRect/>
          </a:stretch>
        </p:blipFill>
        <p:spPr>
          <a:xfrm>
            <a:off x="2677011" y="2784641"/>
            <a:ext cx="2491824" cy="1138271"/>
          </a:xfrm>
          <a:prstGeom prst="rect">
            <a:avLst/>
          </a:prstGeom>
          <a:noFill/>
          <a:ln>
            <a:noFill/>
          </a:ln>
        </p:spPr>
      </p:pic>
      <p:pic>
        <p:nvPicPr>
          <p:cNvPr id="361" name="Google Shape;361;p45"/>
          <p:cNvPicPr preferRelativeResize="0"/>
          <p:nvPr/>
        </p:nvPicPr>
        <p:blipFill rotWithShape="1">
          <a:blip r:embed="rId8">
            <a:alphaModFix/>
          </a:blip>
          <a:srcRect b="11746"/>
          <a:stretch/>
        </p:blipFill>
        <p:spPr>
          <a:xfrm>
            <a:off x="5454860" y="2447850"/>
            <a:ext cx="2923049" cy="155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367" name="Google Shape;367;p46"/>
          <p:cNvPicPr preferRelativeResize="0"/>
          <p:nvPr/>
        </p:nvPicPr>
        <p:blipFill>
          <a:blip r:embed="rId3">
            <a:alphaModFix/>
          </a:blip>
          <a:stretch>
            <a:fillRect/>
          </a:stretch>
        </p:blipFill>
        <p:spPr>
          <a:xfrm>
            <a:off x="449925" y="1184338"/>
            <a:ext cx="2726500" cy="2774825"/>
          </a:xfrm>
          <a:prstGeom prst="rect">
            <a:avLst/>
          </a:prstGeom>
          <a:noFill/>
          <a:ln>
            <a:noFill/>
          </a:ln>
        </p:spPr>
      </p:pic>
      <p:pic>
        <p:nvPicPr>
          <p:cNvPr id="368" name="Google Shape;368;p46"/>
          <p:cNvPicPr preferRelativeResize="0"/>
          <p:nvPr/>
        </p:nvPicPr>
        <p:blipFill>
          <a:blip r:embed="rId4">
            <a:alphaModFix/>
          </a:blip>
          <a:stretch>
            <a:fillRect/>
          </a:stretch>
        </p:blipFill>
        <p:spPr>
          <a:xfrm>
            <a:off x="3676950" y="1184338"/>
            <a:ext cx="4431725" cy="264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title"/>
          </p:nvPr>
        </p:nvSpPr>
        <p:spPr>
          <a:xfrm>
            <a:off x="311700" y="4847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74" name="Google Shape;374;p47"/>
          <p:cNvSpPr txBox="1"/>
          <p:nvPr/>
        </p:nvSpPr>
        <p:spPr>
          <a:xfrm>
            <a:off x="311700" y="1266325"/>
            <a:ext cx="8112300" cy="3302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None/>
            </a:pPr>
            <a:r>
              <a:rPr lang="en" sz="6000" dirty="0">
                <a:solidFill>
                  <a:schemeClr val="dk1"/>
                </a:solidFill>
              </a:rPr>
              <a:t>Summary:</a:t>
            </a:r>
            <a:endParaRPr sz="6000" dirty="0">
              <a:solidFill>
                <a:schemeClr val="dk1"/>
              </a:solidFill>
            </a:endParaRPr>
          </a:p>
          <a:p>
            <a:pPr marL="457200" lvl="0" indent="-304800" algn="l" rtl="0">
              <a:lnSpc>
                <a:spcPct val="115000"/>
              </a:lnSpc>
              <a:spcBef>
                <a:spcPts val="1200"/>
              </a:spcBef>
              <a:spcAft>
                <a:spcPts val="0"/>
              </a:spcAft>
              <a:buClr>
                <a:schemeClr val="dk1"/>
              </a:buClr>
              <a:buSzPct val="100000"/>
              <a:buChar char="●"/>
            </a:pPr>
            <a:r>
              <a:rPr lang="en" sz="4800" dirty="0">
                <a:solidFill>
                  <a:schemeClr val="dk1"/>
                </a:solidFill>
              </a:rPr>
              <a:t>BERT is the best choice if can afford computational power</a:t>
            </a:r>
            <a:endParaRPr sz="4800" dirty="0">
              <a:solidFill>
                <a:schemeClr val="dk1"/>
              </a:solidFill>
            </a:endParaRPr>
          </a:p>
          <a:p>
            <a:pPr marL="457200" lvl="0" indent="-304800" algn="l" rtl="0">
              <a:lnSpc>
                <a:spcPct val="115000"/>
              </a:lnSpc>
              <a:spcBef>
                <a:spcPts val="0"/>
              </a:spcBef>
              <a:spcAft>
                <a:spcPts val="0"/>
              </a:spcAft>
              <a:buClr>
                <a:schemeClr val="dk1"/>
              </a:buClr>
              <a:buSzPct val="100000"/>
              <a:buChar char="●"/>
            </a:pPr>
            <a:r>
              <a:rPr lang="en" sz="4800" dirty="0">
                <a:solidFill>
                  <a:schemeClr val="dk1"/>
                </a:solidFill>
              </a:rPr>
              <a:t>Random Forest-best choice if cannot afford computational power </a:t>
            </a:r>
            <a:endParaRPr sz="4800" dirty="0">
              <a:solidFill>
                <a:schemeClr val="dk1"/>
              </a:solidFill>
            </a:endParaRPr>
          </a:p>
          <a:p>
            <a:pPr marL="0" lvl="0" indent="0" algn="l" rtl="0">
              <a:lnSpc>
                <a:spcPct val="115000"/>
              </a:lnSpc>
              <a:spcBef>
                <a:spcPts val="1200"/>
              </a:spcBef>
              <a:spcAft>
                <a:spcPts val="0"/>
              </a:spcAft>
              <a:buNone/>
            </a:pPr>
            <a:r>
              <a:rPr lang="en" sz="6000" dirty="0">
                <a:solidFill>
                  <a:schemeClr val="dk1"/>
                </a:solidFill>
              </a:rPr>
              <a:t>Future Direction: </a:t>
            </a:r>
            <a:endParaRPr sz="6000" dirty="0">
              <a:solidFill>
                <a:schemeClr val="dk1"/>
              </a:solidFill>
            </a:endParaRPr>
          </a:p>
          <a:p>
            <a:pPr marL="457200" lvl="0" indent="-322115" algn="l" rtl="0">
              <a:lnSpc>
                <a:spcPct val="115000"/>
              </a:lnSpc>
              <a:spcBef>
                <a:spcPts val="1200"/>
              </a:spcBef>
              <a:spcAft>
                <a:spcPts val="0"/>
              </a:spcAft>
              <a:buClr>
                <a:schemeClr val="dk1"/>
              </a:buClr>
              <a:buSzPct val="118033"/>
              <a:buChar char="●"/>
            </a:pPr>
            <a:r>
              <a:rPr lang="en" sz="4990" dirty="0">
                <a:solidFill>
                  <a:schemeClr val="dk1"/>
                </a:solidFill>
              </a:rPr>
              <a:t>Incorporating </a:t>
            </a:r>
            <a:r>
              <a:rPr lang="en" sz="4990" b="1" dirty="0">
                <a:solidFill>
                  <a:schemeClr val="dk1"/>
                </a:solidFill>
              </a:rPr>
              <a:t>metadata</a:t>
            </a:r>
            <a:r>
              <a:rPr lang="en" sz="4990" dirty="0">
                <a:solidFill>
                  <a:schemeClr val="dk1"/>
                </a:solidFill>
              </a:rPr>
              <a:t> and </a:t>
            </a:r>
            <a:r>
              <a:rPr lang="en" sz="4990" b="1" dirty="0">
                <a:solidFill>
                  <a:schemeClr val="dk1"/>
                </a:solidFill>
              </a:rPr>
              <a:t>behavioral features</a:t>
            </a:r>
            <a:r>
              <a:rPr lang="en" sz="4990" dirty="0">
                <a:solidFill>
                  <a:schemeClr val="dk1"/>
                </a:solidFill>
              </a:rPr>
              <a:t> can improve accuracy significantly</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Hybrid Model Approach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Implement incremental learning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Use User feedback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App Integration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Provide explanation for why it was flagged </a:t>
            </a:r>
            <a:endParaRPr sz="4990"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100" dirty="0">
              <a:solidFill>
                <a:schemeClr val="dk1"/>
              </a:solidFill>
            </a:endParaRPr>
          </a:p>
          <a:p>
            <a:pPr marL="0" lvl="0" indent="0" algn="l" rtl="0">
              <a:lnSpc>
                <a:spcPct val="115000"/>
              </a:lnSpc>
              <a:spcBef>
                <a:spcPts val="1200"/>
              </a:spcBef>
              <a:spcAft>
                <a:spcPts val="0"/>
              </a:spcAft>
              <a:buClr>
                <a:schemeClr val="dk1"/>
              </a:buClr>
              <a:buSzPct val="68750"/>
              <a:buFont typeface="Arial"/>
              <a:buNone/>
            </a:pPr>
            <a:endParaRPr sz="1600" dirty="0">
              <a:solidFill>
                <a:schemeClr val="dk1"/>
              </a:solidFill>
            </a:endParaRPr>
          </a:p>
          <a:p>
            <a:pPr marL="0" lvl="0" indent="0" algn="l" rtl="0">
              <a:lnSpc>
                <a:spcPct val="115000"/>
              </a:lnSpc>
              <a:spcBef>
                <a:spcPts val="1200"/>
              </a:spcBef>
              <a:spcAft>
                <a:spcPts val="1200"/>
              </a:spcAft>
              <a:buNone/>
            </a:pPr>
            <a:r>
              <a:rPr lang="en" sz="2100" dirty="0"/>
              <a:t> </a:t>
            </a:r>
            <a:endParaRPr sz="2100" dirty="0">
              <a:solidFill>
                <a:srgbClr val="695D4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ctrTitle"/>
          </p:nvPr>
        </p:nvSpPr>
        <p:spPr>
          <a:xfrm>
            <a:off x="2876775" y="947050"/>
            <a:ext cx="4892400" cy="13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Q&amp;A!</a:t>
            </a:r>
            <a:endParaRPr/>
          </a:p>
        </p:txBody>
      </p:sp>
      <p:grpSp>
        <p:nvGrpSpPr>
          <p:cNvPr id="380" name="Google Shape;380;p48"/>
          <p:cNvGrpSpPr/>
          <p:nvPr/>
        </p:nvGrpSpPr>
        <p:grpSpPr>
          <a:xfrm>
            <a:off x="8222574" y="355031"/>
            <a:ext cx="402866" cy="369933"/>
            <a:chOff x="6985538" y="307000"/>
            <a:chExt cx="1545325" cy="1419000"/>
          </a:xfrm>
        </p:grpSpPr>
        <p:sp>
          <p:nvSpPr>
            <p:cNvPr id="381" name="Google Shape;381;p48"/>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8"/>
          <p:cNvSpPr/>
          <p:nvPr/>
        </p:nvSpPr>
        <p:spPr>
          <a:xfrm>
            <a:off x="2885025" y="3475875"/>
            <a:ext cx="5485800" cy="1180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720000" y="-12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23:</a:t>
            </a:r>
            <a:endParaRPr/>
          </a:p>
        </p:txBody>
      </p:sp>
      <p:graphicFrame>
        <p:nvGraphicFramePr>
          <p:cNvPr id="211" name="Google Shape;211;p36"/>
          <p:cNvGraphicFramePr/>
          <p:nvPr/>
        </p:nvGraphicFramePr>
        <p:xfrm>
          <a:off x="720000" y="611903"/>
          <a:ext cx="7581700" cy="4392340"/>
        </p:xfrm>
        <a:graphic>
          <a:graphicData uri="http://schemas.openxmlformats.org/drawingml/2006/table">
            <a:tbl>
              <a:tblPr>
                <a:noFill/>
                <a:tableStyleId>{DC10E668-D4BA-4641-970B-44F14383A4BF}</a:tableStyleId>
              </a:tblPr>
              <a:tblGrid>
                <a:gridCol w="1895425">
                  <a:extLst>
                    <a:ext uri="{9D8B030D-6E8A-4147-A177-3AD203B41FA5}">
                      <a16:colId xmlns:a16="http://schemas.microsoft.com/office/drawing/2014/main" val="20000"/>
                    </a:ext>
                  </a:extLst>
                </a:gridCol>
                <a:gridCol w="1110625">
                  <a:extLst>
                    <a:ext uri="{9D8B030D-6E8A-4147-A177-3AD203B41FA5}">
                      <a16:colId xmlns:a16="http://schemas.microsoft.com/office/drawing/2014/main" val="20001"/>
                    </a:ext>
                  </a:extLst>
                </a:gridCol>
                <a:gridCol w="1219275">
                  <a:extLst>
                    <a:ext uri="{9D8B030D-6E8A-4147-A177-3AD203B41FA5}">
                      <a16:colId xmlns:a16="http://schemas.microsoft.com/office/drawing/2014/main" val="20002"/>
                    </a:ext>
                  </a:extLst>
                </a:gridCol>
                <a:gridCol w="3356375">
                  <a:extLst>
                    <a:ext uri="{9D8B030D-6E8A-4147-A177-3AD203B41FA5}">
                      <a16:colId xmlns:a16="http://schemas.microsoft.com/office/drawing/2014/main" val="20003"/>
                    </a:ext>
                  </a:extLst>
                </a:gridCol>
              </a:tblGrid>
              <a:tr h="531950">
                <a:tc>
                  <a:txBody>
                    <a:bodyPr/>
                    <a:lstStyle/>
                    <a:p>
                      <a:pPr marL="0" lvl="0" indent="0" algn="l" rtl="0">
                        <a:spcBef>
                          <a:spcPts val="0"/>
                        </a:spcBef>
                        <a:spcAft>
                          <a:spcPts val="0"/>
                        </a:spcAft>
                        <a:buNone/>
                      </a:pPr>
                      <a:endParaRPr sz="16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Anybody SemiBold"/>
                          <a:ea typeface="Anybody SemiBold"/>
                          <a:cs typeface="Anybody SemiBold"/>
                          <a:sym typeface="Anybody SemiBold"/>
                        </a:rPr>
                        <a:t>UOW Student No.</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Contribution</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Anybody SemiBold"/>
                          <a:ea typeface="Anybody SemiBold"/>
                          <a:cs typeface="Anybody SemiBold"/>
                          <a:sym typeface="Anybody SemiBold"/>
                        </a:rPr>
                        <a:t>Task Completed</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F3D3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195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Rohit Panda</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8943060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100%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Training of Traditional Models (Colab)</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Video recording,editing and uploading</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930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Russel Hendro Yudo</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8496663</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Training of BERT (Colab - Incomplete)</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 (methods)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195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Yeonjeong Lee</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8876368</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Flask App, Frontend and Backend</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50325">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Karissa Angeline Ramos Wong</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8877889</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50325">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Naga Maheeth Sreekantom</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7770200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0930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Tan Jun Rong, Dillon</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9093187</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Literature Review</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212" name="Google Shape;212;p36"/>
          <p:cNvGrpSpPr/>
          <p:nvPr/>
        </p:nvGrpSpPr>
        <p:grpSpPr>
          <a:xfrm>
            <a:off x="872411" y="760181"/>
            <a:ext cx="402866" cy="369933"/>
            <a:chOff x="6985538" y="307000"/>
            <a:chExt cx="1545325" cy="1419000"/>
          </a:xfrm>
        </p:grpSpPr>
        <p:sp>
          <p:nvSpPr>
            <p:cNvPr id="213" name="Google Shape;213;p36"/>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6"/>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525000" y="85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Introduction to Spam Email Detection</a:t>
            </a:r>
            <a:endParaRPr sz="2600"/>
          </a:p>
        </p:txBody>
      </p:sp>
      <p:pic>
        <p:nvPicPr>
          <p:cNvPr id="224" name="Google Shape;224;p37"/>
          <p:cNvPicPr preferRelativeResize="0"/>
          <p:nvPr/>
        </p:nvPicPr>
        <p:blipFill rotWithShape="1">
          <a:blip r:embed="rId3">
            <a:alphaModFix/>
          </a:blip>
          <a:srcRect l="4870" t="3250" r="-4869" b="-3250"/>
          <a:stretch/>
        </p:blipFill>
        <p:spPr>
          <a:xfrm>
            <a:off x="809052" y="835752"/>
            <a:ext cx="1439675" cy="1439651"/>
          </a:xfrm>
          <a:prstGeom prst="rect">
            <a:avLst/>
          </a:prstGeom>
          <a:noFill/>
          <a:ln>
            <a:noFill/>
          </a:ln>
        </p:spPr>
      </p:pic>
      <p:sp>
        <p:nvSpPr>
          <p:cNvPr id="225" name="Google Shape;225;p37"/>
          <p:cNvSpPr txBox="1"/>
          <p:nvPr/>
        </p:nvSpPr>
        <p:spPr>
          <a:xfrm>
            <a:off x="555538" y="4309300"/>
            <a:ext cx="1946700" cy="37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00" b="1">
                <a:solidFill>
                  <a:schemeClr val="dk1"/>
                </a:solidFill>
                <a:latin typeface="Anybody"/>
                <a:ea typeface="Anybody"/>
                <a:cs typeface="Anybody"/>
                <a:sym typeface="Anybody"/>
              </a:rPr>
              <a:t>Prevents Cyber Attacks</a:t>
            </a:r>
            <a:endParaRPr sz="1000">
              <a:solidFill>
                <a:schemeClr val="dk1"/>
              </a:solidFill>
              <a:latin typeface="Anybody"/>
              <a:ea typeface="Anybody"/>
              <a:cs typeface="Anybody"/>
              <a:sym typeface="Anybody"/>
            </a:endParaRPr>
          </a:p>
        </p:txBody>
      </p:sp>
      <p:pic>
        <p:nvPicPr>
          <p:cNvPr id="226" name="Google Shape;226;p37"/>
          <p:cNvPicPr preferRelativeResize="0"/>
          <p:nvPr/>
        </p:nvPicPr>
        <p:blipFill>
          <a:blip r:embed="rId4">
            <a:alphaModFix/>
          </a:blip>
          <a:stretch>
            <a:fillRect/>
          </a:stretch>
        </p:blipFill>
        <p:spPr>
          <a:xfrm>
            <a:off x="928588" y="3161463"/>
            <a:ext cx="1133125" cy="1133125"/>
          </a:xfrm>
          <a:prstGeom prst="rect">
            <a:avLst/>
          </a:prstGeom>
          <a:noFill/>
          <a:ln>
            <a:noFill/>
          </a:ln>
        </p:spPr>
      </p:pic>
      <p:pic>
        <p:nvPicPr>
          <p:cNvPr id="227" name="Google Shape;227;p37"/>
          <p:cNvPicPr preferRelativeResize="0"/>
          <p:nvPr/>
        </p:nvPicPr>
        <p:blipFill>
          <a:blip r:embed="rId5">
            <a:alphaModFix/>
          </a:blip>
          <a:stretch>
            <a:fillRect/>
          </a:stretch>
        </p:blipFill>
        <p:spPr>
          <a:xfrm>
            <a:off x="3239463" y="3161487"/>
            <a:ext cx="1133125" cy="1133102"/>
          </a:xfrm>
          <a:prstGeom prst="rect">
            <a:avLst/>
          </a:prstGeom>
          <a:noFill/>
          <a:ln>
            <a:noFill/>
          </a:ln>
        </p:spPr>
      </p:pic>
      <p:sp>
        <p:nvSpPr>
          <p:cNvPr id="228" name="Google Shape;228;p37"/>
          <p:cNvSpPr txBox="1"/>
          <p:nvPr/>
        </p:nvSpPr>
        <p:spPr>
          <a:xfrm>
            <a:off x="2850800" y="4294600"/>
            <a:ext cx="2155800" cy="40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23" b="1">
                <a:solidFill>
                  <a:schemeClr val="dk1"/>
                </a:solidFill>
                <a:latin typeface="Anybody"/>
                <a:ea typeface="Anybody"/>
                <a:cs typeface="Anybody"/>
                <a:sym typeface="Anybody"/>
              </a:rPr>
              <a:t>Saves Time and Resources</a:t>
            </a:r>
            <a:r>
              <a:rPr lang="en" sz="1023">
                <a:solidFill>
                  <a:schemeClr val="dk1"/>
                </a:solidFill>
                <a:latin typeface="Anybody"/>
                <a:ea typeface="Anybody"/>
                <a:cs typeface="Anybody"/>
                <a:sym typeface="Anybody"/>
              </a:rPr>
              <a:t> </a:t>
            </a:r>
            <a:endParaRPr sz="800">
              <a:solidFill>
                <a:schemeClr val="dk1"/>
              </a:solidFill>
              <a:latin typeface="Anybody"/>
              <a:ea typeface="Anybody"/>
              <a:cs typeface="Anybody"/>
              <a:sym typeface="Anybody"/>
            </a:endParaRPr>
          </a:p>
        </p:txBody>
      </p:sp>
      <p:sp>
        <p:nvSpPr>
          <p:cNvPr id="229" name="Google Shape;229;p37"/>
          <p:cNvSpPr txBox="1">
            <a:spLocks noGrp="1"/>
          </p:cNvSpPr>
          <p:nvPr>
            <p:ph type="subTitle" idx="4294967295"/>
          </p:nvPr>
        </p:nvSpPr>
        <p:spPr>
          <a:xfrm>
            <a:off x="2302950" y="1203749"/>
            <a:ext cx="4398600" cy="66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64">
                <a:highlight>
                  <a:schemeClr val="lt1"/>
                </a:highlight>
              </a:rPr>
              <a:t>unsolicited, bulk messages sent to multiple recipients, often for the purposes of advertising, fraud, or phishing.</a:t>
            </a:r>
            <a:endParaRPr sz="1000"/>
          </a:p>
        </p:txBody>
      </p:sp>
      <p:sp>
        <p:nvSpPr>
          <p:cNvPr id="230" name="Google Shape;230;p37"/>
          <p:cNvSpPr txBox="1">
            <a:spLocks noGrp="1"/>
          </p:cNvSpPr>
          <p:nvPr>
            <p:ph type="title" idx="4294967295"/>
          </p:nvPr>
        </p:nvSpPr>
        <p:spPr>
          <a:xfrm>
            <a:off x="2302950" y="759600"/>
            <a:ext cx="3620700" cy="4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What is a Spam email?</a:t>
            </a:r>
            <a:endParaRPr sz="2200"/>
          </a:p>
        </p:txBody>
      </p:sp>
      <p:cxnSp>
        <p:nvCxnSpPr>
          <p:cNvPr id="231" name="Google Shape;231;p37"/>
          <p:cNvCxnSpPr/>
          <p:nvPr/>
        </p:nvCxnSpPr>
        <p:spPr>
          <a:xfrm>
            <a:off x="432725" y="2508050"/>
            <a:ext cx="7666800" cy="11700"/>
          </a:xfrm>
          <a:prstGeom prst="straightConnector1">
            <a:avLst/>
          </a:prstGeom>
          <a:noFill/>
          <a:ln w="9525" cap="flat" cmpd="sng">
            <a:solidFill>
              <a:schemeClr val="dk1"/>
            </a:solidFill>
            <a:prstDash val="solid"/>
            <a:round/>
            <a:headEnd type="none" w="med" len="med"/>
            <a:tailEnd type="none" w="med" len="med"/>
          </a:ln>
        </p:spPr>
      </p:cxnSp>
      <p:sp>
        <p:nvSpPr>
          <p:cNvPr id="232" name="Google Shape;232;p37"/>
          <p:cNvSpPr txBox="1">
            <a:spLocks noGrp="1"/>
          </p:cNvSpPr>
          <p:nvPr>
            <p:ph type="title" idx="4294967295"/>
          </p:nvPr>
        </p:nvSpPr>
        <p:spPr>
          <a:xfrm>
            <a:off x="2384049" y="2578163"/>
            <a:ext cx="326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Why Detect Spam Email? </a:t>
            </a:r>
            <a:endParaRPr sz="1600"/>
          </a:p>
        </p:txBody>
      </p:sp>
      <p:pic>
        <p:nvPicPr>
          <p:cNvPr id="233" name="Google Shape;233;p37"/>
          <p:cNvPicPr preferRelativeResize="0"/>
          <p:nvPr/>
        </p:nvPicPr>
        <p:blipFill>
          <a:blip r:embed="rId6">
            <a:alphaModFix/>
          </a:blip>
          <a:stretch>
            <a:fillRect/>
          </a:stretch>
        </p:blipFill>
        <p:spPr>
          <a:xfrm>
            <a:off x="5670213" y="3040600"/>
            <a:ext cx="1227775" cy="1227775"/>
          </a:xfrm>
          <a:prstGeom prst="rect">
            <a:avLst/>
          </a:prstGeom>
          <a:noFill/>
          <a:ln>
            <a:noFill/>
          </a:ln>
        </p:spPr>
      </p:pic>
      <p:sp>
        <p:nvSpPr>
          <p:cNvPr id="234" name="Google Shape;234;p37"/>
          <p:cNvSpPr txBox="1"/>
          <p:nvPr/>
        </p:nvSpPr>
        <p:spPr>
          <a:xfrm>
            <a:off x="5073425" y="4294600"/>
            <a:ext cx="2597700" cy="40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23" b="1">
                <a:solidFill>
                  <a:schemeClr val="dk1"/>
                </a:solidFill>
                <a:latin typeface="Anybody"/>
                <a:ea typeface="Anybody"/>
                <a:cs typeface="Anybody"/>
                <a:sym typeface="Anybody"/>
              </a:rPr>
              <a:t>Protects System from Malware</a:t>
            </a:r>
            <a:endParaRPr sz="800">
              <a:solidFill>
                <a:schemeClr val="dk1"/>
              </a:solidFill>
              <a:latin typeface="Anybody"/>
              <a:ea typeface="Anybody"/>
              <a:cs typeface="Anybody"/>
              <a:sym typeface="Anybo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146650" y="139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Project background: Spam Email Detection</a:t>
            </a:r>
            <a:endParaRPr/>
          </a:p>
        </p:txBody>
      </p:sp>
      <p:sp>
        <p:nvSpPr>
          <p:cNvPr id="240" name="Google Shape;240;p38"/>
          <p:cNvSpPr txBox="1"/>
          <p:nvPr/>
        </p:nvSpPr>
        <p:spPr>
          <a:xfrm>
            <a:off x="1269150" y="2740138"/>
            <a:ext cx="62070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dk1"/>
                </a:solidFill>
                <a:latin typeface="Anybody SemiBold"/>
                <a:ea typeface="Anybody SemiBold"/>
                <a:cs typeface="Anybody SemiBold"/>
                <a:sym typeface="Anybody SemiBold"/>
              </a:rPr>
              <a:t>How this Project would benefit Society ?</a:t>
            </a:r>
            <a:endParaRPr>
              <a:solidFill>
                <a:schemeClr val="dk1"/>
              </a:solidFill>
              <a:latin typeface="Albert Sans"/>
              <a:ea typeface="Albert Sans"/>
              <a:cs typeface="Albert Sans"/>
              <a:sym typeface="Albert Sans"/>
            </a:endParaRPr>
          </a:p>
        </p:txBody>
      </p:sp>
      <p:sp>
        <p:nvSpPr>
          <p:cNvPr id="241" name="Google Shape;241;p38"/>
          <p:cNvSpPr txBox="1"/>
          <p:nvPr/>
        </p:nvSpPr>
        <p:spPr>
          <a:xfrm>
            <a:off x="5455812" y="3403450"/>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03</a:t>
            </a:r>
            <a:endParaRPr sz="3400">
              <a:solidFill>
                <a:schemeClr val="dk1"/>
              </a:solidFill>
              <a:latin typeface="Anybody SemiBold"/>
              <a:ea typeface="Anybody SemiBold"/>
              <a:cs typeface="Anybody SemiBold"/>
              <a:sym typeface="Anybody SemiBold"/>
            </a:endParaRPr>
          </a:p>
        </p:txBody>
      </p:sp>
      <p:sp>
        <p:nvSpPr>
          <p:cNvPr id="242" name="Google Shape;242;p38"/>
          <p:cNvSpPr txBox="1"/>
          <p:nvPr/>
        </p:nvSpPr>
        <p:spPr>
          <a:xfrm>
            <a:off x="3552298" y="3403475"/>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02</a:t>
            </a:r>
            <a:endParaRPr sz="3400">
              <a:solidFill>
                <a:schemeClr val="dk1"/>
              </a:solidFill>
              <a:latin typeface="Anybody SemiBold"/>
              <a:ea typeface="Anybody SemiBold"/>
              <a:cs typeface="Anybody SemiBold"/>
              <a:sym typeface="Anybody SemiBold"/>
            </a:endParaRPr>
          </a:p>
        </p:txBody>
      </p:sp>
      <p:sp>
        <p:nvSpPr>
          <p:cNvPr id="243" name="Google Shape;243;p38"/>
          <p:cNvSpPr txBox="1"/>
          <p:nvPr/>
        </p:nvSpPr>
        <p:spPr>
          <a:xfrm>
            <a:off x="1648800" y="3403450"/>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01</a:t>
            </a:r>
            <a:endParaRPr sz="3400">
              <a:solidFill>
                <a:schemeClr val="dk1"/>
              </a:solidFill>
              <a:latin typeface="Anybody SemiBold"/>
              <a:ea typeface="Anybody SemiBold"/>
              <a:cs typeface="Anybody SemiBold"/>
              <a:sym typeface="Anybody SemiBold"/>
            </a:endParaRPr>
          </a:p>
        </p:txBody>
      </p:sp>
      <p:cxnSp>
        <p:nvCxnSpPr>
          <p:cNvPr id="244" name="Google Shape;244;p38"/>
          <p:cNvCxnSpPr>
            <a:stCxn id="243" idx="3"/>
            <a:endCxn id="242" idx="1"/>
          </p:cNvCxnSpPr>
          <p:nvPr/>
        </p:nvCxnSpPr>
        <p:spPr>
          <a:xfrm>
            <a:off x="2704200" y="3735100"/>
            <a:ext cx="848100" cy="0"/>
          </a:xfrm>
          <a:prstGeom prst="straightConnector1">
            <a:avLst/>
          </a:prstGeom>
          <a:noFill/>
          <a:ln w="9525" cap="flat" cmpd="sng">
            <a:solidFill>
              <a:schemeClr val="dk1"/>
            </a:solidFill>
            <a:prstDash val="solid"/>
            <a:round/>
            <a:headEnd type="oval" w="med" len="med"/>
            <a:tailEnd type="oval" w="med" len="med"/>
          </a:ln>
        </p:spPr>
      </p:cxnSp>
      <p:cxnSp>
        <p:nvCxnSpPr>
          <p:cNvPr id="245" name="Google Shape;245;p38"/>
          <p:cNvCxnSpPr>
            <a:stCxn id="242" idx="3"/>
            <a:endCxn id="241" idx="1"/>
          </p:cNvCxnSpPr>
          <p:nvPr/>
        </p:nvCxnSpPr>
        <p:spPr>
          <a:xfrm>
            <a:off x="4607698" y="3735125"/>
            <a:ext cx="848100" cy="0"/>
          </a:xfrm>
          <a:prstGeom prst="straightConnector1">
            <a:avLst/>
          </a:prstGeom>
          <a:noFill/>
          <a:ln w="9525" cap="flat" cmpd="sng">
            <a:solidFill>
              <a:schemeClr val="dk1"/>
            </a:solidFill>
            <a:prstDash val="solid"/>
            <a:round/>
            <a:headEnd type="oval" w="med" len="med"/>
            <a:tailEnd type="oval" w="med" len="med"/>
          </a:ln>
        </p:spPr>
      </p:cxnSp>
      <p:sp>
        <p:nvSpPr>
          <p:cNvPr id="246" name="Google Shape;246;p38"/>
          <p:cNvSpPr txBox="1"/>
          <p:nvPr/>
        </p:nvSpPr>
        <p:spPr>
          <a:xfrm>
            <a:off x="1370900" y="3996100"/>
            <a:ext cx="1932900" cy="5268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1200">
                <a:solidFill>
                  <a:schemeClr val="dk1"/>
                </a:solidFill>
                <a:latin typeface="Albert Sans"/>
                <a:ea typeface="Albert Sans"/>
                <a:cs typeface="Albert Sans"/>
                <a:sym typeface="Albert Sans"/>
              </a:rPr>
              <a:t>Protects all users from email-based scams </a:t>
            </a:r>
            <a:endParaRPr sz="1200">
              <a:solidFill>
                <a:schemeClr val="dk1"/>
              </a:solidFill>
              <a:latin typeface="Albert Sans"/>
              <a:ea typeface="Albert Sans"/>
              <a:cs typeface="Albert Sans"/>
              <a:sym typeface="Albert Sans"/>
            </a:endParaRPr>
          </a:p>
        </p:txBody>
      </p:sp>
      <p:sp>
        <p:nvSpPr>
          <p:cNvPr id="247" name="Google Shape;247;p38"/>
          <p:cNvSpPr txBox="1"/>
          <p:nvPr/>
        </p:nvSpPr>
        <p:spPr>
          <a:xfrm>
            <a:off x="3259250" y="3977650"/>
            <a:ext cx="2025300" cy="8580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1100">
                <a:solidFill>
                  <a:schemeClr val="dk1"/>
                </a:solidFill>
                <a:latin typeface="Albert Sans"/>
                <a:ea typeface="Albert Sans"/>
                <a:cs typeface="Albert Sans"/>
                <a:sym typeface="Albert Sans"/>
              </a:rPr>
              <a:t>Reduce time spent in identifying and handling spam email</a:t>
            </a:r>
            <a:endParaRPr sz="1100">
              <a:solidFill>
                <a:schemeClr val="dk1"/>
              </a:solidFill>
              <a:latin typeface="Albert Sans"/>
              <a:ea typeface="Albert Sans"/>
              <a:cs typeface="Albert Sans"/>
              <a:sym typeface="Albert Sans"/>
            </a:endParaRPr>
          </a:p>
        </p:txBody>
      </p:sp>
      <p:sp>
        <p:nvSpPr>
          <p:cNvPr id="248" name="Google Shape;248;p38"/>
          <p:cNvSpPr txBox="1"/>
          <p:nvPr/>
        </p:nvSpPr>
        <p:spPr>
          <a:xfrm>
            <a:off x="5343225" y="3977650"/>
            <a:ext cx="1932900" cy="5448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1200"/>
              </a:spcBef>
              <a:spcAft>
                <a:spcPts val="1200"/>
              </a:spcAft>
              <a:buNone/>
            </a:pPr>
            <a:r>
              <a:rPr lang="en" sz="1170">
                <a:solidFill>
                  <a:schemeClr val="dk1"/>
                </a:solidFill>
                <a:latin typeface="Albert Sans"/>
                <a:ea typeface="Albert Sans"/>
                <a:cs typeface="Albert Sans"/>
                <a:sym typeface="Albert Sans"/>
              </a:rPr>
              <a:t>Helps in combating evolving cyber threats </a:t>
            </a:r>
            <a:endParaRPr sz="1100"/>
          </a:p>
        </p:txBody>
      </p:sp>
      <p:sp>
        <p:nvSpPr>
          <p:cNvPr id="249" name="Google Shape;249;p38"/>
          <p:cNvSpPr txBox="1"/>
          <p:nvPr/>
        </p:nvSpPr>
        <p:spPr>
          <a:xfrm>
            <a:off x="2275150" y="1195900"/>
            <a:ext cx="3878700" cy="78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Create a real-time solutions that can analyses if an email is a scam or not</a:t>
            </a:r>
            <a:endParaRPr>
              <a:solidFill>
                <a:schemeClr val="dk1"/>
              </a:solidFill>
              <a:latin typeface="Albert Sans"/>
              <a:ea typeface="Albert Sans"/>
              <a:cs typeface="Albert Sans"/>
              <a:sym typeface="Albert Sans"/>
            </a:endParaRPr>
          </a:p>
        </p:txBody>
      </p:sp>
      <p:pic>
        <p:nvPicPr>
          <p:cNvPr id="250" name="Google Shape;250;p38"/>
          <p:cNvPicPr preferRelativeResize="0"/>
          <p:nvPr/>
        </p:nvPicPr>
        <p:blipFill>
          <a:blip r:embed="rId3">
            <a:alphaModFix/>
          </a:blip>
          <a:stretch>
            <a:fillRect/>
          </a:stretch>
        </p:blipFill>
        <p:spPr>
          <a:xfrm>
            <a:off x="483975" y="864950"/>
            <a:ext cx="1625075" cy="1625075"/>
          </a:xfrm>
          <a:prstGeom prst="rect">
            <a:avLst/>
          </a:prstGeom>
          <a:noFill/>
          <a:ln>
            <a:noFill/>
          </a:ln>
        </p:spPr>
      </p:pic>
      <p:sp>
        <p:nvSpPr>
          <p:cNvPr id="251" name="Google Shape;251;p38"/>
          <p:cNvSpPr txBox="1"/>
          <p:nvPr/>
        </p:nvSpPr>
        <p:spPr>
          <a:xfrm>
            <a:off x="2713700" y="729625"/>
            <a:ext cx="31164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ybody"/>
                <a:ea typeface="Anybody"/>
                <a:cs typeface="Anybody"/>
                <a:sym typeface="Anybody"/>
              </a:rPr>
              <a:t>Goal of this Project!</a:t>
            </a:r>
            <a:endParaRPr sz="2000">
              <a:solidFill>
                <a:schemeClr val="dk1"/>
              </a:solidFill>
              <a:latin typeface="Anybody"/>
              <a:ea typeface="Anybody"/>
              <a:cs typeface="Anybody"/>
              <a:sym typeface="Anybody"/>
            </a:endParaRPr>
          </a:p>
        </p:txBody>
      </p:sp>
      <p:sp>
        <p:nvSpPr>
          <p:cNvPr id="252" name="Google Shape;252;p38"/>
          <p:cNvSpPr txBox="1"/>
          <p:nvPr/>
        </p:nvSpPr>
        <p:spPr>
          <a:xfrm>
            <a:off x="2275150" y="1873038"/>
            <a:ext cx="3878700" cy="78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The solution will be a web application that allows user to paste the email they are suspicious of</a:t>
            </a:r>
            <a:endParaRPr>
              <a:solidFill>
                <a:schemeClr val="dk1"/>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idx="3"/>
          </p:nvPr>
        </p:nvSpPr>
        <p:spPr>
          <a:xfrm>
            <a:off x="2057850" y="3157375"/>
            <a:ext cx="37002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Techniques to tackle problem</a:t>
            </a:r>
            <a:endParaRPr/>
          </a:p>
        </p:txBody>
      </p:sp>
      <p:sp>
        <p:nvSpPr>
          <p:cNvPr id="258" name="Google Shape;258;p39"/>
          <p:cNvSpPr txBox="1">
            <a:spLocks noGrp="1"/>
          </p:cNvSpPr>
          <p:nvPr>
            <p:ph type="subTitle" idx="4"/>
          </p:nvPr>
        </p:nvSpPr>
        <p:spPr>
          <a:xfrm>
            <a:off x="2058150" y="3561775"/>
            <a:ext cx="3700200" cy="63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bert Sans"/>
              <a:buChar char="●"/>
            </a:pPr>
            <a:r>
              <a:rPr lang="en"/>
              <a:t>Adaptive Learning Models</a:t>
            </a:r>
            <a:endParaRPr/>
          </a:p>
          <a:p>
            <a:pPr marL="457200" lvl="0" indent="-317500" algn="l" rtl="0">
              <a:spcBef>
                <a:spcPts val="0"/>
              </a:spcBef>
              <a:spcAft>
                <a:spcPts val="0"/>
              </a:spcAft>
              <a:buSzPts val="1400"/>
              <a:buFont typeface="Albert Sans"/>
              <a:buChar char="●"/>
            </a:pPr>
            <a:r>
              <a:rPr lang="en"/>
              <a:t>Adversarial Training</a:t>
            </a:r>
            <a:endParaRPr/>
          </a:p>
          <a:p>
            <a:pPr marL="457200" lvl="0" indent="-317500" algn="l" rtl="0">
              <a:spcBef>
                <a:spcPts val="0"/>
              </a:spcBef>
              <a:spcAft>
                <a:spcPts val="0"/>
              </a:spcAft>
              <a:buSzPts val="1400"/>
              <a:buFont typeface="Albert Sans"/>
              <a:buChar char="●"/>
            </a:pPr>
            <a:r>
              <a:rPr lang="en" u="sng"/>
              <a:t>Ensemble Method</a:t>
            </a:r>
            <a:endParaRPr/>
          </a:p>
        </p:txBody>
      </p:sp>
      <p:sp>
        <p:nvSpPr>
          <p:cNvPr id="259" name="Google Shape;259;p39"/>
          <p:cNvSpPr txBox="1">
            <a:spLocks noGrp="1"/>
          </p:cNvSpPr>
          <p:nvPr>
            <p:ph type="title" idx="2"/>
          </p:nvPr>
        </p:nvSpPr>
        <p:spPr>
          <a:xfrm>
            <a:off x="2058000" y="1474500"/>
            <a:ext cx="37002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Dataset Shift Problem</a:t>
            </a:r>
            <a:endParaRPr/>
          </a:p>
        </p:txBody>
      </p:sp>
      <p:sp>
        <p:nvSpPr>
          <p:cNvPr id="260" name="Google Shape;260;p39"/>
          <p:cNvSpPr txBox="1">
            <a:spLocks noGrp="1"/>
          </p:cNvSpPr>
          <p:nvPr>
            <p:ph type="subTitle" idx="1"/>
          </p:nvPr>
        </p:nvSpPr>
        <p:spPr>
          <a:xfrm>
            <a:off x="2058000" y="1878900"/>
            <a:ext cx="3700200" cy="634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rgbClr val="374151"/>
              </a:buClr>
              <a:buSzPts val="1400"/>
              <a:buFont typeface="Albert Sans"/>
              <a:buChar char="●"/>
            </a:pPr>
            <a:r>
              <a:rPr lang="en">
                <a:solidFill>
                  <a:srgbClr val="374151"/>
                </a:solidFill>
              </a:rPr>
              <a:t>Causes degradation up to 48.81%</a:t>
            </a:r>
            <a:endParaRPr>
              <a:solidFill>
                <a:srgbClr val="374151"/>
              </a:solidFill>
            </a:endParaRPr>
          </a:p>
          <a:p>
            <a:pPr marL="457200" lvl="0" indent="-317500" algn="l" rtl="0">
              <a:lnSpc>
                <a:spcPct val="100000"/>
              </a:lnSpc>
              <a:spcBef>
                <a:spcPts val="0"/>
              </a:spcBef>
              <a:spcAft>
                <a:spcPts val="0"/>
              </a:spcAft>
              <a:buClr>
                <a:srgbClr val="374151"/>
              </a:buClr>
              <a:buSzPts val="1400"/>
              <a:buFont typeface="Albert Sans"/>
              <a:buChar char="●"/>
            </a:pPr>
            <a:r>
              <a:rPr lang="en">
                <a:solidFill>
                  <a:srgbClr val="374151"/>
                </a:solidFill>
              </a:rPr>
              <a:t>Adversarial Nature of Spammers</a:t>
            </a:r>
            <a:endParaRPr>
              <a:solidFill>
                <a:srgbClr val="374151"/>
              </a:solidFill>
            </a:endParaRPr>
          </a:p>
          <a:p>
            <a:pPr marL="457200" lvl="0" indent="-317500" algn="l" rtl="0">
              <a:lnSpc>
                <a:spcPct val="100000"/>
              </a:lnSpc>
              <a:spcBef>
                <a:spcPts val="0"/>
              </a:spcBef>
              <a:spcAft>
                <a:spcPts val="0"/>
              </a:spcAft>
              <a:buClr>
                <a:srgbClr val="374151"/>
              </a:buClr>
              <a:buSzPts val="1400"/>
              <a:buFont typeface="Albert Sans"/>
              <a:buChar char="●"/>
            </a:pPr>
            <a:r>
              <a:rPr lang="en">
                <a:solidFill>
                  <a:srgbClr val="374151"/>
                </a:solidFill>
              </a:rPr>
              <a:t>Constant adaptation to bypass filters</a:t>
            </a:r>
            <a:endParaRPr>
              <a:solidFill>
                <a:srgbClr val="374151"/>
              </a:solidFill>
            </a:endParaRPr>
          </a:p>
          <a:p>
            <a:pPr marL="0" lvl="0" indent="0" algn="l" rtl="0">
              <a:spcBef>
                <a:spcPts val="1200"/>
              </a:spcBef>
              <a:spcAft>
                <a:spcPts val="0"/>
              </a:spcAft>
              <a:buNone/>
            </a:pPr>
            <a:endParaRPr/>
          </a:p>
        </p:txBody>
      </p:sp>
      <p:sp>
        <p:nvSpPr>
          <p:cNvPr id="261" name="Google Shape;26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grpSp>
        <p:nvGrpSpPr>
          <p:cNvPr id="262" name="Google Shape;262;p39"/>
          <p:cNvGrpSpPr/>
          <p:nvPr/>
        </p:nvGrpSpPr>
        <p:grpSpPr>
          <a:xfrm>
            <a:off x="5605836" y="1180756"/>
            <a:ext cx="402866" cy="369933"/>
            <a:chOff x="6985538" y="307000"/>
            <a:chExt cx="1545325" cy="1419000"/>
          </a:xfrm>
        </p:grpSpPr>
        <p:sp>
          <p:nvSpPr>
            <p:cNvPr id="263" name="Google Shape;263;p39"/>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9" name="Google Shape;269;p39"/>
          <p:cNvPicPr preferRelativeResize="0"/>
          <p:nvPr/>
        </p:nvPicPr>
        <p:blipFill>
          <a:blip r:embed="rId3">
            <a:alphaModFix/>
          </a:blip>
          <a:stretch>
            <a:fillRect/>
          </a:stretch>
        </p:blipFill>
        <p:spPr>
          <a:xfrm flipH="1">
            <a:off x="6263500" y="13"/>
            <a:ext cx="2014201" cy="5143475"/>
          </a:xfrm>
          <a:prstGeom prst="rect">
            <a:avLst/>
          </a:prstGeom>
          <a:noFill/>
          <a:ln>
            <a:noFill/>
          </a:ln>
        </p:spPr>
      </p:pic>
      <p:sp>
        <p:nvSpPr>
          <p:cNvPr id="270" name="Google Shape;270;p39"/>
          <p:cNvSpPr/>
          <p:nvPr/>
        </p:nvSpPr>
        <p:spPr>
          <a:xfrm flipH="1">
            <a:off x="6863125" y="-24000"/>
            <a:ext cx="30591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9"/>
          <p:cNvGrpSpPr/>
          <p:nvPr/>
        </p:nvGrpSpPr>
        <p:grpSpPr>
          <a:xfrm>
            <a:off x="910620" y="1617846"/>
            <a:ext cx="1084649" cy="1029518"/>
            <a:chOff x="1776525" y="3339325"/>
            <a:chExt cx="496225" cy="496225"/>
          </a:xfrm>
        </p:grpSpPr>
        <p:sp>
          <p:nvSpPr>
            <p:cNvPr id="272" name="Google Shape;272;p39"/>
            <p:cNvSpPr/>
            <p:nvPr/>
          </p:nvSpPr>
          <p:spPr>
            <a:xfrm>
              <a:off x="2101275" y="3396750"/>
              <a:ext cx="31225" cy="30525"/>
            </a:xfrm>
            <a:custGeom>
              <a:avLst/>
              <a:gdLst/>
              <a:ahLst/>
              <a:cxnLst/>
              <a:rect l="l" t="t" r="r" b="b"/>
              <a:pathLst>
                <a:path w="1249" h="1221" extrusionOk="0">
                  <a:moveTo>
                    <a:pt x="640" y="0"/>
                  </a:moveTo>
                  <a:cubicBezTo>
                    <a:pt x="291" y="0"/>
                    <a:pt x="1" y="291"/>
                    <a:pt x="1" y="609"/>
                  </a:cubicBezTo>
                  <a:cubicBezTo>
                    <a:pt x="1" y="958"/>
                    <a:pt x="291" y="1220"/>
                    <a:pt x="640" y="1220"/>
                  </a:cubicBezTo>
                  <a:cubicBezTo>
                    <a:pt x="958" y="1220"/>
                    <a:pt x="1249" y="958"/>
                    <a:pt x="1249" y="609"/>
                  </a:cubicBezTo>
                  <a:cubicBezTo>
                    <a:pt x="1249" y="291"/>
                    <a:pt x="958" y="0"/>
                    <a:pt x="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917450" y="3397425"/>
              <a:ext cx="95925" cy="29100"/>
            </a:xfrm>
            <a:custGeom>
              <a:avLst/>
              <a:gdLst/>
              <a:ahLst/>
              <a:cxnLst/>
              <a:rect l="l" t="t" r="r" b="b"/>
              <a:pathLst>
                <a:path w="3837" h="1164" extrusionOk="0">
                  <a:moveTo>
                    <a:pt x="582" y="1"/>
                  </a:moveTo>
                  <a:cubicBezTo>
                    <a:pt x="263" y="1"/>
                    <a:pt x="1" y="264"/>
                    <a:pt x="1" y="582"/>
                  </a:cubicBezTo>
                  <a:cubicBezTo>
                    <a:pt x="1" y="903"/>
                    <a:pt x="263" y="1163"/>
                    <a:pt x="582" y="1163"/>
                  </a:cubicBezTo>
                  <a:lnTo>
                    <a:pt x="3255" y="1163"/>
                  </a:lnTo>
                  <a:cubicBezTo>
                    <a:pt x="3576" y="1163"/>
                    <a:pt x="3836" y="903"/>
                    <a:pt x="3836" y="582"/>
                  </a:cubicBezTo>
                  <a:cubicBezTo>
                    <a:pt x="3836" y="264"/>
                    <a:pt x="3576" y="1"/>
                    <a:pt x="3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2101275" y="3512975"/>
              <a:ext cx="31225" cy="30525"/>
            </a:xfrm>
            <a:custGeom>
              <a:avLst/>
              <a:gdLst/>
              <a:ahLst/>
              <a:cxnLst/>
              <a:rect l="l" t="t" r="r" b="b"/>
              <a:pathLst>
                <a:path w="1249" h="1221" extrusionOk="0">
                  <a:moveTo>
                    <a:pt x="640" y="0"/>
                  </a:moveTo>
                  <a:cubicBezTo>
                    <a:pt x="291" y="0"/>
                    <a:pt x="1" y="291"/>
                    <a:pt x="1" y="610"/>
                  </a:cubicBezTo>
                  <a:cubicBezTo>
                    <a:pt x="1" y="958"/>
                    <a:pt x="291" y="1221"/>
                    <a:pt x="640" y="1221"/>
                  </a:cubicBezTo>
                  <a:cubicBezTo>
                    <a:pt x="958" y="1221"/>
                    <a:pt x="1249" y="958"/>
                    <a:pt x="1249" y="610"/>
                  </a:cubicBezTo>
                  <a:cubicBezTo>
                    <a:pt x="1249" y="291"/>
                    <a:pt x="958" y="0"/>
                    <a:pt x="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917450" y="3513675"/>
              <a:ext cx="95925" cy="29075"/>
            </a:xfrm>
            <a:custGeom>
              <a:avLst/>
              <a:gdLst/>
              <a:ahLst/>
              <a:cxnLst/>
              <a:rect l="l" t="t" r="r" b="b"/>
              <a:pathLst>
                <a:path w="3837" h="1163" extrusionOk="0">
                  <a:moveTo>
                    <a:pt x="582" y="0"/>
                  </a:moveTo>
                  <a:cubicBezTo>
                    <a:pt x="263" y="0"/>
                    <a:pt x="1" y="263"/>
                    <a:pt x="1" y="582"/>
                  </a:cubicBezTo>
                  <a:cubicBezTo>
                    <a:pt x="1" y="902"/>
                    <a:pt x="263" y="1163"/>
                    <a:pt x="582" y="1163"/>
                  </a:cubicBezTo>
                  <a:lnTo>
                    <a:pt x="3255" y="1163"/>
                  </a:lnTo>
                  <a:cubicBezTo>
                    <a:pt x="3576" y="1163"/>
                    <a:pt x="3836" y="902"/>
                    <a:pt x="3836" y="582"/>
                  </a:cubicBezTo>
                  <a:cubicBezTo>
                    <a:pt x="3836" y="263"/>
                    <a:pt x="3576" y="0"/>
                    <a:pt x="32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776525" y="3339325"/>
              <a:ext cx="496225" cy="496225"/>
            </a:xfrm>
            <a:custGeom>
              <a:avLst/>
              <a:gdLst/>
              <a:ahLst/>
              <a:cxnLst/>
              <a:rect l="l" t="t" r="r" b="b"/>
              <a:pathLst>
                <a:path w="19849" h="19849" extrusionOk="0">
                  <a:moveTo>
                    <a:pt x="15141" y="1163"/>
                  </a:moveTo>
                  <a:cubicBezTo>
                    <a:pt x="15257" y="1163"/>
                    <a:pt x="15373" y="1279"/>
                    <a:pt x="15373" y="1395"/>
                  </a:cubicBezTo>
                  <a:lnTo>
                    <a:pt x="15373" y="4447"/>
                  </a:lnTo>
                  <a:cubicBezTo>
                    <a:pt x="15373" y="4564"/>
                    <a:pt x="15257" y="4650"/>
                    <a:pt x="15141" y="4650"/>
                  </a:cubicBezTo>
                  <a:lnTo>
                    <a:pt x="4680" y="4650"/>
                  </a:lnTo>
                  <a:cubicBezTo>
                    <a:pt x="4563" y="4650"/>
                    <a:pt x="4475" y="4564"/>
                    <a:pt x="4475" y="4447"/>
                  </a:cubicBezTo>
                  <a:lnTo>
                    <a:pt x="4475" y="1395"/>
                  </a:lnTo>
                  <a:cubicBezTo>
                    <a:pt x="4475" y="1279"/>
                    <a:pt x="4563" y="1163"/>
                    <a:pt x="4680" y="1163"/>
                  </a:cubicBezTo>
                  <a:close/>
                  <a:moveTo>
                    <a:pt x="15141" y="5812"/>
                  </a:moveTo>
                  <a:cubicBezTo>
                    <a:pt x="15257" y="5812"/>
                    <a:pt x="15373" y="5928"/>
                    <a:pt x="15373" y="6044"/>
                  </a:cubicBezTo>
                  <a:lnTo>
                    <a:pt x="15373" y="9097"/>
                  </a:lnTo>
                  <a:cubicBezTo>
                    <a:pt x="15373" y="9213"/>
                    <a:pt x="15257" y="9299"/>
                    <a:pt x="15141" y="9299"/>
                  </a:cubicBezTo>
                  <a:lnTo>
                    <a:pt x="4680" y="9299"/>
                  </a:lnTo>
                  <a:cubicBezTo>
                    <a:pt x="4563" y="9299"/>
                    <a:pt x="4475" y="9213"/>
                    <a:pt x="4475" y="9097"/>
                  </a:cubicBezTo>
                  <a:lnTo>
                    <a:pt x="4475" y="6044"/>
                  </a:lnTo>
                  <a:cubicBezTo>
                    <a:pt x="4475" y="5928"/>
                    <a:pt x="4563" y="5812"/>
                    <a:pt x="4680" y="5812"/>
                  </a:cubicBezTo>
                  <a:close/>
                  <a:moveTo>
                    <a:pt x="3866" y="17524"/>
                  </a:moveTo>
                  <a:lnTo>
                    <a:pt x="3866" y="18686"/>
                  </a:lnTo>
                  <a:lnTo>
                    <a:pt x="1162" y="18686"/>
                  </a:lnTo>
                  <a:lnTo>
                    <a:pt x="1162" y="17524"/>
                  </a:lnTo>
                  <a:close/>
                  <a:moveTo>
                    <a:pt x="11275" y="17524"/>
                  </a:moveTo>
                  <a:lnTo>
                    <a:pt x="11275" y="18686"/>
                  </a:lnTo>
                  <a:lnTo>
                    <a:pt x="8574" y="18686"/>
                  </a:lnTo>
                  <a:lnTo>
                    <a:pt x="8574" y="17524"/>
                  </a:lnTo>
                  <a:close/>
                  <a:moveTo>
                    <a:pt x="18686" y="17524"/>
                  </a:moveTo>
                  <a:lnTo>
                    <a:pt x="18686" y="18686"/>
                  </a:lnTo>
                  <a:lnTo>
                    <a:pt x="15955" y="18686"/>
                  </a:lnTo>
                  <a:lnTo>
                    <a:pt x="15955" y="17524"/>
                  </a:lnTo>
                  <a:close/>
                  <a:moveTo>
                    <a:pt x="4680" y="0"/>
                  </a:moveTo>
                  <a:cubicBezTo>
                    <a:pt x="3924" y="0"/>
                    <a:pt x="3313" y="639"/>
                    <a:pt x="3313" y="1395"/>
                  </a:cubicBezTo>
                  <a:lnTo>
                    <a:pt x="3313" y="4447"/>
                  </a:lnTo>
                  <a:cubicBezTo>
                    <a:pt x="3313" y="4738"/>
                    <a:pt x="3401" y="5029"/>
                    <a:pt x="3575" y="5231"/>
                  </a:cubicBezTo>
                  <a:cubicBezTo>
                    <a:pt x="3401" y="5463"/>
                    <a:pt x="3313" y="5754"/>
                    <a:pt x="3313" y="6044"/>
                  </a:cubicBezTo>
                  <a:lnTo>
                    <a:pt x="3313" y="9097"/>
                  </a:lnTo>
                  <a:cubicBezTo>
                    <a:pt x="3313" y="9852"/>
                    <a:pt x="3924" y="10461"/>
                    <a:pt x="4680" y="10461"/>
                  </a:cubicBezTo>
                  <a:lnTo>
                    <a:pt x="9329" y="10461"/>
                  </a:lnTo>
                  <a:lnTo>
                    <a:pt x="9329" y="12844"/>
                  </a:lnTo>
                  <a:lnTo>
                    <a:pt x="2529" y="12844"/>
                  </a:lnTo>
                  <a:cubicBezTo>
                    <a:pt x="2209" y="12844"/>
                    <a:pt x="1948" y="13107"/>
                    <a:pt x="1948" y="13425"/>
                  </a:cubicBezTo>
                  <a:lnTo>
                    <a:pt x="1948" y="16362"/>
                  </a:lnTo>
                  <a:lnTo>
                    <a:pt x="581" y="16362"/>
                  </a:lnTo>
                  <a:cubicBezTo>
                    <a:pt x="263" y="16362"/>
                    <a:pt x="0" y="16622"/>
                    <a:pt x="0" y="16943"/>
                  </a:cubicBezTo>
                  <a:lnTo>
                    <a:pt x="0" y="19267"/>
                  </a:lnTo>
                  <a:cubicBezTo>
                    <a:pt x="0" y="19586"/>
                    <a:pt x="263" y="19849"/>
                    <a:pt x="581" y="19849"/>
                  </a:cubicBezTo>
                  <a:lnTo>
                    <a:pt x="4447" y="19849"/>
                  </a:lnTo>
                  <a:cubicBezTo>
                    <a:pt x="4766" y="19849"/>
                    <a:pt x="5028" y="19586"/>
                    <a:pt x="5028" y="19267"/>
                  </a:cubicBezTo>
                  <a:lnTo>
                    <a:pt x="5028" y="16943"/>
                  </a:lnTo>
                  <a:cubicBezTo>
                    <a:pt x="5028" y="16622"/>
                    <a:pt x="4766" y="16362"/>
                    <a:pt x="4447" y="16362"/>
                  </a:cubicBezTo>
                  <a:lnTo>
                    <a:pt x="3111" y="16362"/>
                  </a:lnTo>
                  <a:lnTo>
                    <a:pt x="3111" y="14007"/>
                  </a:lnTo>
                  <a:lnTo>
                    <a:pt x="9329" y="14007"/>
                  </a:lnTo>
                  <a:lnTo>
                    <a:pt x="9329" y="16362"/>
                  </a:lnTo>
                  <a:lnTo>
                    <a:pt x="7992" y="16362"/>
                  </a:lnTo>
                  <a:cubicBezTo>
                    <a:pt x="7644" y="16362"/>
                    <a:pt x="7411" y="16622"/>
                    <a:pt x="7411" y="16943"/>
                  </a:cubicBezTo>
                  <a:lnTo>
                    <a:pt x="7411" y="19267"/>
                  </a:lnTo>
                  <a:cubicBezTo>
                    <a:pt x="7411" y="19586"/>
                    <a:pt x="7644" y="19849"/>
                    <a:pt x="7992" y="19849"/>
                  </a:cubicBezTo>
                  <a:lnTo>
                    <a:pt x="11856" y="19849"/>
                  </a:lnTo>
                  <a:cubicBezTo>
                    <a:pt x="12177" y="19849"/>
                    <a:pt x="12437" y="19586"/>
                    <a:pt x="12437" y="19267"/>
                  </a:cubicBezTo>
                  <a:lnTo>
                    <a:pt x="12437" y="16943"/>
                  </a:lnTo>
                  <a:cubicBezTo>
                    <a:pt x="12437" y="16622"/>
                    <a:pt x="12177" y="16362"/>
                    <a:pt x="11856" y="16362"/>
                  </a:cubicBezTo>
                  <a:lnTo>
                    <a:pt x="10492" y="16362"/>
                  </a:lnTo>
                  <a:lnTo>
                    <a:pt x="10492" y="14007"/>
                  </a:lnTo>
                  <a:lnTo>
                    <a:pt x="16738" y="14007"/>
                  </a:lnTo>
                  <a:lnTo>
                    <a:pt x="16738" y="16362"/>
                  </a:lnTo>
                  <a:lnTo>
                    <a:pt x="15373" y="16362"/>
                  </a:lnTo>
                  <a:cubicBezTo>
                    <a:pt x="15053" y="16362"/>
                    <a:pt x="14792" y="16622"/>
                    <a:pt x="14792" y="16943"/>
                  </a:cubicBezTo>
                  <a:lnTo>
                    <a:pt x="14792" y="19267"/>
                  </a:lnTo>
                  <a:cubicBezTo>
                    <a:pt x="14792" y="19586"/>
                    <a:pt x="15053" y="19849"/>
                    <a:pt x="15373" y="19849"/>
                  </a:cubicBezTo>
                  <a:lnTo>
                    <a:pt x="19267" y="19849"/>
                  </a:lnTo>
                  <a:cubicBezTo>
                    <a:pt x="19586" y="19849"/>
                    <a:pt x="19849" y="19586"/>
                    <a:pt x="19849" y="19267"/>
                  </a:cubicBezTo>
                  <a:lnTo>
                    <a:pt x="19849" y="16943"/>
                  </a:lnTo>
                  <a:cubicBezTo>
                    <a:pt x="19849" y="16622"/>
                    <a:pt x="19586" y="16362"/>
                    <a:pt x="19267" y="16362"/>
                  </a:cubicBezTo>
                  <a:lnTo>
                    <a:pt x="17900" y="16362"/>
                  </a:lnTo>
                  <a:lnTo>
                    <a:pt x="17900" y="13425"/>
                  </a:lnTo>
                  <a:cubicBezTo>
                    <a:pt x="17900" y="13107"/>
                    <a:pt x="17640" y="12844"/>
                    <a:pt x="17319" y="12844"/>
                  </a:cubicBezTo>
                  <a:lnTo>
                    <a:pt x="10492" y="12844"/>
                  </a:lnTo>
                  <a:lnTo>
                    <a:pt x="10492" y="10461"/>
                  </a:lnTo>
                  <a:lnTo>
                    <a:pt x="15141" y="10461"/>
                  </a:lnTo>
                  <a:cubicBezTo>
                    <a:pt x="15896" y="10461"/>
                    <a:pt x="16536" y="9852"/>
                    <a:pt x="16536" y="9097"/>
                  </a:cubicBezTo>
                  <a:lnTo>
                    <a:pt x="16536" y="6044"/>
                  </a:lnTo>
                  <a:cubicBezTo>
                    <a:pt x="16536" y="5754"/>
                    <a:pt x="16420" y="5463"/>
                    <a:pt x="16273" y="5231"/>
                  </a:cubicBezTo>
                  <a:cubicBezTo>
                    <a:pt x="16420" y="5029"/>
                    <a:pt x="16536" y="4738"/>
                    <a:pt x="16536" y="4447"/>
                  </a:cubicBezTo>
                  <a:lnTo>
                    <a:pt x="16536" y="1395"/>
                  </a:lnTo>
                  <a:cubicBezTo>
                    <a:pt x="16536" y="639"/>
                    <a:pt x="15896" y="0"/>
                    <a:pt x="15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9"/>
          <p:cNvGrpSpPr/>
          <p:nvPr/>
        </p:nvGrpSpPr>
        <p:grpSpPr>
          <a:xfrm>
            <a:off x="910635" y="3247505"/>
            <a:ext cx="1221792" cy="1136107"/>
            <a:chOff x="2504450" y="3339325"/>
            <a:chExt cx="495475" cy="496225"/>
          </a:xfrm>
        </p:grpSpPr>
        <p:sp>
          <p:nvSpPr>
            <p:cNvPr id="278" name="Google Shape;278;p39"/>
            <p:cNvSpPr/>
            <p:nvPr/>
          </p:nvSpPr>
          <p:spPr>
            <a:xfrm>
              <a:off x="2707850" y="3544175"/>
              <a:ext cx="87200" cy="87200"/>
            </a:xfrm>
            <a:custGeom>
              <a:avLst/>
              <a:gdLst/>
              <a:ahLst/>
              <a:cxnLst/>
              <a:rect l="l" t="t" r="r" b="b"/>
              <a:pathLst>
                <a:path w="3488" h="3488" extrusionOk="0">
                  <a:moveTo>
                    <a:pt x="1744" y="1163"/>
                  </a:moveTo>
                  <a:cubicBezTo>
                    <a:pt x="2065" y="1163"/>
                    <a:pt x="2325" y="1426"/>
                    <a:pt x="2325" y="1744"/>
                  </a:cubicBezTo>
                  <a:cubicBezTo>
                    <a:pt x="2325" y="2065"/>
                    <a:pt x="2065" y="2326"/>
                    <a:pt x="1744" y="2326"/>
                  </a:cubicBezTo>
                  <a:cubicBezTo>
                    <a:pt x="1426" y="2326"/>
                    <a:pt x="1163" y="2065"/>
                    <a:pt x="1163" y="1744"/>
                  </a:cubicBezTo>
                  <a:cubicBezTo>
                    <a:pt x="1163" y="1426"/>
                    <a:pt x="1426" y="1163"/>
                    <a:pt x="1744" y="1163"/>
                  </a:cubicBezTo>
                  <a:close/>
                  <a:moveTo>
                    <a:pt x="1744" y="1"/>
                  </a:moveTo>
                  <a:cubicBezTo>
                    <a:pt x="786" y="1"/>
                    <a:pt x="1" y="787"/>
                    <a:pt x="1" y="1744"/>
                  </a:cubicBezTo>
                  <a:cubicBezTo>
                    <a:pt x="1" y="2704"/>
                    <a:pt x="786" y="3488"/>
                    <a:pt x="1744" y="3488"/>
                  </a:cubicBezTo>
                  <a:cubicBezTo>
                    <a:pt x="2732" y="3488"/>
                    <a:pt x="3488" y="2704"/>
                    <a:pt x="3488" y="1744"/>
                  </a:cubicBezTo>
                  <a:cubicBezTo>
                    <a:pt x="3488" y="787"/>
                    <a:pt x="2732" y="1"/>
                    <a:pt x="17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2504450" y="3339325"/>
              <a:ext cx="495475" cy="496225"/>
            </a:xfrm>
            <a:custGeom>
              <a:avLst/>
              <a:gdLst/>
              <a:ahLst/>
              <a:cxnLst/>
              <a:rect l="l" t="t" r="r" b="b"/>
              <a:pathLst>
                <a:path w="19819" h="19849" extrusionOk="0">
                  <a:moveTo>
                    <a:pt x="9880" y="1163"/>
                  </a:moveTo>
                  <a:cubicBezTo>
                    <a:pt x="10201" y="1163"/>
                    <a:pt x="10461" y="1425"/>
                    <a:pt x="10461" y="1744"/>
                  </a:cubicBezTo>
                  <a:cubicBezTo>
                    <a:pt x="10461" y="2065"/>
                    <a:pt x="10201" y="2325"/>
                    <a:pt x="9880" y="2325"/>
                  </a:cubicBezTo>
                  <a:cubicBezTo>
                    <a:pt x="9562" y="2325"/>
                    <a:pt x="9299" y="2065"/>
                    <a:pt x="9299" y="1744"/>
                  </a:cubicBezTo>
                  <a:cubicBezTo>
                    <a:pt x="9299" y="1425"/>
                    <a:pt x="9562" y="1163"/>
                    <a:pt x="9880" y="1163"/>
                  </a:cubicBezTo>
                  <a:close/>
                  <a:moveTo>
                    <a:pt x="2936" y="2762"/>
                  </a:moveTo>
                  <a:cubicBezTo>
                    <a:pt x="3255" y="2762"/>
                    <a:pt x="3517" y="3022"/>
                    <a:pt x="3517" y="3343"/>
                  </a:cubicBezTo>
                  <a:cubicBezTo>
                    <a:pt x="3517" y="3662"/>
                    <a:pt x="3255" y="3924"/>
                    <a:pt x="2936" y="3924"/>
                  </a:cubicBezTo>
                  <a:cubicBezTo>
                    <a:pt x="2615" y="3924"/>
                    <a:pt x="2355" y="3662"/>
                    <a:pt x="2355" y="3343"/>
                  </a:cubicBezTo>
                  <a:cubicBezTo>
                    <a:pt x="2355" y="3022"/>
                    <a:pt x="2615" y="2762"/>
                    <a:pt x="2936" y="2762"/>
                  </a:cubicBezTo>
                  <a:close/>
                  <a:moveTo>
                    <a:pt x="16854" y="3139"/>
                  </a:moveTo>
                  <a:cubicBezTo>
                    <a:pt x="17175" y="3139"/>
                    <a:pt x="17436" y="3401"/>
                    <a:pt x="17436" y="3720"/>
                  </a:cubicBezTo>
                  <a:cubicBezTo>
                    <a:pt x="17436" y="4041"/>
                    <a:pt x="17175" y="4301"/>
                    <a:pt x="16854" y="4301"/>
                  </a:cubicBezTo>
                  <a:cubicBezTo>
                    <a:pt x="16536" y="4301"/>
                    <a:pt x="16273" y="4041"/>
                    <a:pt x="16273" y="3720"/>
                  </a:cubicBezTo>
                  <a:cubicBezTo>
                    <a:pt x="16273" y="3401"/>
                    <a:pt x="16536" y="3139"/>
                    <a:pt x="16854" y="3139"/>
                  </a:cubicBezTo>
                  <a:close/>
                  <a:moveTo>
                    <a:pt x="1744" y="9357"/>
                  </a:moveTo>
                  <a:cubicBezTo>
                    <a:pt x="2065" y="9357"/>
                    <a:pt x="2325" y="9620"/>
                    <a:pt x="2325" y="9938"/>
                  </a:cubicBezTo>
                  <a:cubicBezTo>
                    <a:pt x="2325" y="10259"/>
                    <a:pt x="2065" y="10520"/>
                    <a:pt x="1744" y="10520"/>
                  </a:cubicBezTo>
                  <a:cubicBezTo>
                    <a:pt x="1425" y="10520"/>
                    <a:pt x="1163" y="10259"/>
                    <a:pt x="1163" y="9938"/>
                  </a:cubicBezTo>
                  <a:cubicBezTo>
                    <a:pt x="1163" y="9620"/>
                    <a:pt x="1425" y="9357"/>
                    <a:pt x="1744" y="9357"/>
                  </a:cubicBezTo>
                  <a:close/>
                  <a:moveTo>
                    <a:pt x="18075" y="9357"/>
                  </a:moveTo>
                  <a:cubicBezTo>
                    <a:pt x="18396" y="9357"/>
                    <a:pt x="18656" y="9620"/>
                    <a:pt x="18656" y="9938"/>
                  </a:cubicBezTo>
                  <a:cubicBezTo>
                    <a:pt x="18656" y="10259"/>
                    <a:pt x="18396" y="10520"/>
                    <a:pt x="18075" y="10520"/>
                  </a:cubicBezTo>
                  <a:cubicBezTo>
                    <a:pt x="17756" y="10520"/>
                    <a:pt x="17494" y="10259"/>
                    <a:pt x="17494" y="9938"/>
                  </a:cubicBezTo>
                  <a:cubicBezTo>
                    <a:pt x="17494" y="9620"/>
                    <a:pt x="17756" y="9357"/>
                    <a:pt x="18075" y="9357"/>
                  </a:cubicBezTo>
                  <a:close/>
                  <a:moveTo>
                    <a:pt x="9880" y="7032"/>
                  </a:moveTo>
                  <a:cubicBezTo>
                    <a:pt x="11508" y="7032"/>
                    <a:pt x="12786" y="8311"/>
                    <a:pt x="12786" y="9938"/>
                  </a:cubicBezTo>
                  <a:cubicBezTo>
                    <a:pt x="12786" y="11538"/>
                    <a:pt x="11508" y="12844"/>
                    <a:pt x="9880" y="12844"/>
                  </a:cubicBezTo>
                  <a:cubicBezTo>
                    <a:pt x="8283" y="12844"/>
                    <a:pt x="6974" y="11538"/>
                    <a:pt x="6974" y="9938"/>
                  </a:cubicBezTo>
                  <a:cubicBezTo>
                    <a:pt x="6974" y="8311"/>
                    <a:pt x="8283" y="7032"/>
                    <a:pt x="9880" y="7032"/>
                  </a:cubicBezTo>
                  <a:close/>
                  <a:moveTo>
                    <a:pt x="2936" y="15925"/>
                  </a:moveTo>
                  <a:cubicBezTo>
                    <a:pt x="3255" y="15925"/>
                    <a:pt x="3517" y="16187"/>
                    <a:pt x="3517" y="16506"/>
                  </a:cubicBezTo>
                  <a:cubicBezTo>
                    <a:pt x="3517" y="16826"/>
                    <a:pt x="3255" y="17087"/>
                    <a:pt x="2936" y="17087"/>
                  </a:cubicBezTo>
                  <a:cubicBezTo>
                    <a:pt x="2615" y="17087"/>
                    <a:pt x="2355" y="16826"/>
                    <a:pt x="2355" y="16506"/>
                  </a:cubicBezTo>
                  <a:cubicBezTo>
                    <a:pt x="2355" y="16187"/>
                    <a:pt x="2615" y="15925"/>
                    <a:pt x="2936" y="15925"/>
                  </a:cubicBezTo>
                  <a:close/>
                  <a:moveTo>
                    <a:pt x="16854" y="15925"/>
                  </a:moveTo>
                  <a:cubicBezTo>
                    <a:pt x="17175" y="15925"/>
                    <a:pt x="17436" y="16187"/>
                    <a:pt x="17436" y="16506"/>
                  </a:cubicBezTo>
                  <a:cubicBezTo>
                    <a:pt x="17436" y="16826"/>
                    <a:pt x="17175" y="17087"/>
                    <a:pt x="16854" y="17087"/>
                  </a:cubicBezTo>
                  <a:cubicBezTo>
                    <a:pt x="16536" y="17087"/>
                    <a:pt x="16273" y="16826"/>
                    <a:pt x="16273" y="16506"/>
                  </a:cubicBezTo>
                  <a:cubicBezTo>
                    <a:pt x="16273" y="16187"/>
                    <a:pt x="16536" y="15925"/>
                    <a:pt x="16854" y="15925"/>
                  </a:cubicBezTo>
                  <a:close/>
                  <a:moveTo>
                    <a:pt x="9880" y="17524"/>
                  </a:moveTo>
                  <a:cubicBezTo>
                    <a:pt x="10201" y="17524"/>
                    <a:pt x="10461" y="17784"/>
                    <a:pt x="10461" y="18105"/>
                  </a:cubicBezTo>
                  <a:cubicBezTo>
                    <a:pt x="10461" y="18424"/>
                    <a:pt x="10201" y="18686"/>
                    <a:pt x="9880" y="18686"/>
                  </a:cubicBezTo>
                  <a:cubicBezTo>
                    <a:pt x="9562" y="18686"/>
                    <a:pt x="9299" y="18424"/>
                    <a:pt x="9299" y="18105"/>
                  </a:cubicBezTo>
                  <a:cubicBezTo>
                    <a:pt x="9299" y="17784"/>
                    <a:pt x="9562" y="17524"/>
                    <a:pt x="9880" y="17524"/>
                  </a:cubicBezTo>
                  <a:close/>
                  <a:moveTo>
                    <a:pt x="9880" y="0"/>
                  </a:moveTo>
                  <a:cubicBezTo>
                    <a:pt x="8922" y="0"/>
                    <a:pt x="8137" y="786"/>
                    <a:pt x="8137" y="1744"/>
                  </a:cubicBezTo>
                  <a:cubicBezTo>
                    <a:pt x="8137" y="2499"/>
                    <a:pt x="8632" y="3169"/>
                    <a:pt x="9299" y="3401"/>
                  </a:cubicBezTo>
                  <a:lnTo>
                    <a:pt x="9299" y="5900"/>
                  </a:lnTo>
                  <a:cubicBezTo>
                    <a:pt x="8485" y="6017"/>
                    <a:pt x="7730" y="6393"/>
                    <a:pt x="7121" y="6946"/>
                  </a:cubicBezTo>
                  <a:cubicBezTo>
                    <a:pt x="7091" y="6916"/>
                    <a:pt x="7323" y="7005"/>
                    <a:pt x="3517" y="5986"/>
                  </a:cubicBezTo>
                  <a:lnTo>
                    <a:pt x="3517" y="4998"/>
                  </a:lnTo>
                  <a:cubicBezTo>
                    <a:pt x="4185" y="4738"/>
                    <a:pt x="4680" y="4099"/>
                    <a:pt x="4680" y="3343"/>
                  </a:cubicBezTo>
                  <a:cubicBezTo>
                    <a:pt x="4680" y="2383"/>
                    <a:pt x="3894" y="1600"/>
                    <a:pt x="2936" y="1600"/>
                  </a:cubicBezTo>
                  <a:cubicBezTo>
                    <a:pt x="1976" y="1600"/>
                    <a:pt x="1193" y="2383"/>
                    <a:pt x="1193" y="3343"/>
                  </a:cubicBezTo>
                  <a:cubicBezTo>
                    <a:pt x="1193" y="4099"/>
                    <a:pt x="1686" y="4738"/>
                    <a:pt x="2355" y="4998"/>
                  </a:cubicBezTo>
                  <a:lnTo>
                    <a:pt x="2355" y="6451"/>
                  </a:lnTo>
                  <a:cubicBezTo>
                    <a:pt x="2355" y="6714"/>
                    <a:pt x="2529" y="6946"/>
                    <a:pt x="2790" y="7005"/>
                  </a:cubicBezTo>
                  <a:lnTo>
                    <a:pt x="6335" y="7934"/>
                  </a:lnTo>
                  <a:cubicBezTo>
                    <a:pt x="6103" y="8369"/>
                    <a:pt x="5928" y="8834"/>
                    <a:pt x="5870" y="9357"/>
                  </a:cubicBezTo>
                  <a:lnTo>
                    <a:pt x="3401" y="9357"/>
                  </a:lnTo>
                  <a:cubicBezTo>
                    <a:pt x="3169" y="8660"/>
                    <a:pt x="2529" y="8195"/>
                    <a:pt x="1744" y="8195"/>
                  </a:cubicBezTo>
                  <a:cubicBezTo>
                    <a:pt x="786" y="8195"/>
                    <a:pt x="0" y="8981"/>
                    <a:pt x="0" y="9938"/>
                  </a:cubicBezTo>
                  <a:cubicBezTo>
                    <a:pt x="0" y="10898"/>
                    <a:pt x="786" y="11682"/>
                    <a:pt x="1744" y="11682"/>
                  </a:cubicBezTo>
                  <a:cubicBezTo>
                    <a:pt x="2529" y="11682"/>
                    <a:pt x="3169" y="11189"/>
                    <a:pt x="3401" y="10520"/>
                  </a:cubicBezTo>
                  <a:lnTo>
                    <a:pt x="5870" y="10520"/>
                  </a:lnTo>
                  <a:cubicBezTo>
                    <a:pt x="5928" y="11015"/>
                    <a:pt x="6103" y="11480"/>
                    <a:pt x="6335" y="11914"/>
                  </a:cubicBezTo>
                  <a:lnTo>
                    <a:pt x="2790" y="12844"/>
                  </a:lnTo>
                  <a:cubicBezTo>
                    <a:pt x="2529" y="12933"/>
                    <a:pt x="2355" y="13165"/>
                    <a:pt x="2355" y="13425"/>
                  </a:cubicBezTo>
                  <a:lnTo>
                    <a:pt x="2355" y="14878"/>
                  </a:lnTo>
                  <a:cubicBezTo>
                    <a:pt x="1686" y="15111"/>
                    <a:pt x="1193" y="15750"/>
                    <a:pt x="1193" y="16506"/>
                  </a:cubicBezTo>
                  <a:cubicBezTo>
                    <a:pt x="1193" y="17466"/>
                    <a:pt x="1976" y="18249"/>
                    <a:pt x="2936" y="18249"/>
                  </a:cubicBezTo>
                  <a:cubicBezTo>
                    <a:pt x="3894" y="18249"/>
                    <a:pt x="4680" y="17466"/>
                    <a:pt x="4680" y="16506"/>
                  </a:cubicBezTo>
                  <a:cubicBezTo>
                    <a:pt x="4680" y="15750"/>
                    <a:pt x="4185" y="15111"/>
                    <a:pt x="3517" y="14878"/>
                  </a:cubicBezTo>
                  <a:lnTo>
                    <a:pt x="3517" y="13862"/>
                  </a:lnTo>
                  <a:cubicBezTo>
                    <a:pt x="7323" y="12874"/>
                    <a:pt x="7091" y="12933"/>
                    <a:pt x="7121" y="12902"/>
                  </a:cubicBezTo>
                  <a:lnTo>
                    <a:pt x="7121" y="12902"/>
                  </a:lnTo>
                  <a:cubicBezTo>
                    <a:pt x="7730" y="13456"/>
                    <a:pt x="8485" y="13832"/>
                    <a:pt x="9299" y="13949"/>
                  </a:cubicBezTo>
                  <a:lnTo>
                    <a:pt x="9299" y="16448"/>
                  </a:lnTo>
                  <a:cubicBezTo>
                    <a:pt x="8632" y="16710"/>
                    <a:pt x="8137" y="17350"/>
                    <a:pt x="8137" y="18105"/>
                  </a:cubicBezTo>
                  <a:cubicBezTo>
                    <a:pt x="8137" y="19063"/>
                    <a:pt x="8922" y="19849"/>
                    <a:pt x="9880" y="19849"/>
                  </a:cubicBezTo>
                  <a:cubicBezTo>
                    <a:pt x="10868" y="19849"/>
                    <a:pt x="11624" y="19063"/>
                    <a:pt x="11624" y="18105"/>
                  </a:cubicBezTo>
                  <a:cubicBezTo>
                    <a:pt x="11624" y="17350"/>
                    <a:pt x="11159" y="16710"/>
                    <a:pt x="10461" y="16448"/>
                  </a:cubicBezTo>
                  <a:lnTo>
                    <a:pt x="10461" y="13949"/>
                  </a:lnTo>
                  <a:cubicBezTo>
                    <a:pt x="11305" y="13832"/>
                    <a:pt x="12061" y="13456"/>
                    <a:pt x="12670" y="12902"/>
                  </a:cubicBezTo>
                  <a:lnTo>
                    <a:pt x="12670" y="12902"/>
                  </a:lnTo>
                  <a:cubicBezTo>
                    <a:pt x="12700" y="12933"/>
                    <a:pt x="12468" y="12874"/>
                    <a:pt x="16273" y="13862"/>
                  </a:cubicBezTo>
                  <a:lnTo>
                    <a:pt x="16273" y="14878"/>
                  </a:lnTo>
                  <a:cubicBezTo>
                    <a:pt x="15606" y="15111"/>
                    <a:pt x="15111" y="15750"/>
                    <a:pt x="15111" y="16506"/>
                  </a:cubicBezTo>
                  <a:cubicBezTo>
                    <a:pt x="15111" y="17466"/>
                    <a:pt x="15897" y="18249"/>
                    <a:pt x="16854" y="18249"/>
                  </a:cubicBezTo>
                  <a:cubicBezTo>
                    <a:pt x="17814" y="18249"/>
                    <a:pt x="18598" y="17466"/>
                    <a:pt x="18598" y="16506"/>
                  </a:cubicBezTo>
                  <a:cubicBezTo>
                    <a:pt x="18598" y="15750"/>
                    <a:pt x="18105" y="15111"/>
                    <a:pt x="17436" y="14878"/>
                  </a:cubicBezTo>
                  <a:lnTo>
                    <a:pt x="17436" y="13425"/>
                  </a:lnTo>
                  <a:cubicBezTo>
                    <a:pt x="17436" y="13165"/>
                    <a:pt x="17261" y="12933"/>
                    <a:pt x="17001" y="12844"/>
                  </a:cubicBezTo>
                  <a:lnTo>
                    <a:pt x="13456" y="11914"/>
                  </a:lnTo>
                  <a:cubicBezTo>
                    <a:pt x="13688" y="11480"/>
                    <a:pt x="13862" y="11015"/>
                    <a:pt x="13921" y="10520"/>
                  </a:cubicBezTo>
                  <a:lnTo>
                    <a:pt x="16420" y="10520"/>
                  </a:lnTo>
                  <a:cubicBezTo>
                    <a:pt x="16652" y="11189"/>
                    <a:pt x="17319" y="11682"/>
                    <a:pt x="18075" y="11682"/>
                  </a:cubicBezTo>
                  <a:cubicBezTo>
                    <a:pt x="19035" y="11682"/>
                    <a:pt x="19818" y="10898"/>
                    <a:pt x="19818" y="9938"/>
                  </a:cubicBezTo>
                  <a:cubicBezTo>
                    <a:pt x="19818" y="8981"/>
                    <a:pt x="19035" y="8195"/>
                    <a:pt x="18075" y="8195"/>
                  </a:cubicBezTo>
                  <a:cubicBezTo>
                    <a:pt x="17319" y="8195"/>
                    <a:pt x="16652" y="8660"/>
                    <a:pt x="16420" y="9357"/>
                  </a:cubicBezTo>
                  <a:lnTo>
                    <a:pt x="13921" y="9357"/>
                  </a:lnTo>
                  <a:cubicBezTo>
                    <a:pt x="13862" y="8864"/>
                    <a:pt x="13688" y="8399"/>
                    <a:pt x="13456" y="7993"/>
                  </a:cubicBezTo>
                  <a:lnTo>
                    <a:pt x="16943" y="7411"/>
                  </a:lnTo>
                  <a:cubicBezTo>
                    <a:pt x="17233" y="7353"/>
                    <a:pt x="17436" y="7121"/>
                    <a:pt x="17436" y="6830"/>
                  </a:cubicBezTo>
                  <a:lnTo>
                    <a:pt x="17436" y="5377"/>
                  </a:lnTo>
                  <a:cubicBezTo>
                    <a:pt x="18105" y="5145"/>
                    <a:pt x="18598" y="4475"/>
                    <a:pt x="18598" y="3720"/>
                  </a:cubicBezTo>
                  <a:cubicBezTo>
                    <a:pt x="18598" y="2762"/>
                    <a:pt x="17814" y="1976"/>
                    <a:pt x="16854" y="1976"/>
                  </a:cubicBezTo>
                  <a:cubicBezTo>
                    <a:pt x="15897" y="1976"/>
                    <a:pt x="15111" y="2762"/>
                    <a:pt x="15111" y="3720"/>
                  </a:cubicBezTo>
                  <a:cubicBezTo>
                    <a:pt x="15111" y="4475"/>
                    <a:pt x="15606" y="5145"/>
                    <a:pt x="16273" y="5377"/>
                  </a:cubicBezTo>
                  <a:lnTo>
                    <a:pt x="16273" y="6335"/>
                  </a:lnTo>
                  <a:cubicBezTo>
                    <a:pt x="12496" y="6974"/>
                    <a:pt x="12728" y="6916"/>
                    <a:pt x="12670" y="6946"/>
                  </a:cubicBezTo>
                  <a:cubicBezTo>
                    <a:pt x="12061" y="6393"/>
                    <a:pt x="11305" y="6017"/>
                    <a:pt x="10461" y="5900"/>
                  </a:cubicBezTo>
                  <a:lnTo>
                    <a:pt x="10461" y="3401"/>
                  </a:lnTo>
                  <a:cubicBezTo>
                    <a:pt x="11159" y="3169"/>
                    <a:pt x="11624" y="2499"/>
                    <a:pt x="11624" y="1744"/>
                  </a:cubicBezTo>
                  <a:cubicBezTo>
                    <a:pt x="11624" y="786"/>
                    <a:pt x="10868" y="0"/>
                    <a:pt x="98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idx="8"/>
          </p:nvPr>
        </p:nvSpPr>
        <p:spPr>
          <a:xfrm>
            <a:off x="720002" y="140225"/>
            <a:ext cx="7704000" cy="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grpSp>
        <p:nvGrpSpPr>
          <p:cNvPr id="285" name="Google Shape;285;p40"/>
          <p:cNvGrpSpPr/>
          <p:nvPr/>
        </p:nvGrpSpPr>
        <p:grpSpPr>
          <a:xfrm>
            <a:off x="5668036" y="860632"/>
            <a:ext cx="731779" cy="771309"/>
            <a:chOff x="5053900" y="3804850"/>
            <a:chExt cx="483150" cy="483125"/>
          </a:xfrm>
        </p:grpSpPr>
        <p:sp>
          <p:nvSpPr>
            <p:cNvPr id="286" name="Google Shape;286;p40"/>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 name="Google Shape;287;p40"/>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8" name="Google Shape;288;p40"/>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 name="Google Shape;289;p40"/>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 name="Google Shape;290;p40"/>
          <p:cNvGrpSpPr/>
          <p:nvPr/>
        </p:nvGrpSpPr>
        <p:grpSpPr>
          <a:xfrm>
            <a:off x="1363561" y="911537"/>
            <a:ext cx="731795" cy="669521"/>
            <a:chOff x="3299850" y="238575"/>
            <a:chExt cx="427725" cy="482225"/>
          </a:xfrm>
        </p:grpSpPr>
        <p:sp>
          <p:nvSpPr>
            <p:cNvPr id="291" name="Google Shape;291;p40"/>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 name="Google Shape;292;p40"/>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3" name="Google Shape;293;p40"/>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4" name="Google Shape;294;p40"/>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 name="Google Shape;295;p40"/>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6" name="Google Shape;296;p40"/>
          <p:cNvSpPr txBox="1"/>
          <p:nvPr/>
        </p:nvSpPr>
        <p:spPr>
          <a:xfrm>
            <a:off x="4627670" y="1806381"/>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SVM</a:t>
            </a:r>
            <a:endParaRPr sz="2000">
              <a:solidFill>
                <a:schemeClr val="dk1"/>
              </a:solidFill>
              <a:latin typeface="Anybody SemiBold"/>
              <a:ea typeface="Anybody SemiBold"/>
              <a:cs typeface="Anybody SemiBold"/>
              <a:sym typeface="Anybody SemiBold"/>
            </a:endParaRPr>
          </a:p>
        </p:txBody>
      </p:sp>
      <p:sp>
        <p:nvSpPr>
          <p:cNvPr id="297" name="Google Shape;297;p40"/>
          <p:cNvSpPr txBox="1"/>
          <p:nvPr/>
        </p:nvSpPr>
        <p:spPr>
          <a:xfrm>
            <a:off x="4627670" y="2120820"/>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Computationally expensive on large text datasets</a:t>
            </a:r>
            <a:endParaRPr sz="1200">
              <a:solidFill>
                <a:schemeClr val="dk1"/>
              </a:solidFill>
              <a:latin typeface="Albert Sans"/>
              <a:ea typeface="Albert Sans"/>
              <a:cs typeface="Albert Sans"/>
              <a:sym typeface="Albert Sans"/>
            </a:endParaRPr>
          </a:p>
        </p:txBody>
      </p:sp>
      <p:sp>
        <p:nvSpPr>
          <p:cNvPr id="298" name="Google Shape;298;p40"/>
          <p:cNvSpPr txBox="1"/>
          <p:nvPr/>
        </p:nvSpPr>
        <p:spPr>
          <a:xfrm>
            <a:off x="803150" y="1783756"/>
            <a:ext cx="29670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Naïve Bayes</a:t>
            </a:r>
            <a:endParaRPr sz="2000">
              <a:solidFill>
                <a:schemeClr val="dk1"/>
              </a:solidFill>
              <a:latin typeface="Anybody SemiBold"/>
              <a:ea typeface="Anybody SemiBold"/>
              <a:cs typeface="Anybody SemiBold"/>
              <a:sym typeface="Anybody SemiBold"/>
            </a:endParaRPr>
          </a:p>
        </p:txBody>
      </p:sp>
      <p:sp>
        <p:nvSpPr>
          <p:cNvPr id="299" name="Google Shape;299;p40"/>
          <p:cNvSpPr txBox="1"/>
          <p:nvPr/>
        </p:nvSpPr>
        <p:spPr>
          <a:xfrm>
            <a:off x="803150" y="2094286"/>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Probabilistic Classifier,</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&amp; Efficient</a:t>
            </a:r>
            <a:endParaRPr sz="1200">
              <a:solidFill>
                <a:schemeClr val="dk1"/>
              </a:solidFill>
              <a:latin typeface="Albert Sans"/>
              <a:ea typeface="Albert Sans"/>
              <a:cs typeface="Albert Sans"/>
              <a:sym typeface="Albert Sans"/>
            </a:endParaRPr>
          </a:p>
        </p:txBody>
      </p:sp>
      <p:sp>
        <p:nvSpPr>
          <p:cNvPr id="300" name="Google Shape;300;p40"/>
          <p:cNvSpPr/>
          <p:nvPr/>
        </p:nvSpPr>
        <p:spPr>
          <a:xfrm>
            <a:off x="691600" y="1807594"/>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4516157" y="1817054"/>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02" name="Google Shape;302;p40"/>
          <p:cNvSpPr txBox="1"/>
          <p:nvPr/>
        </p:nvSpPr>
        <p:spPr>
          <a:xfrm>
            <a:off x="4627670" y="2865519"/>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KNN</a:t>
            </a:r>
            <a:endParaRPr sz="2000">
              <a:solidFill>
                <a:schemeClr val="dk1"/>
              </a:solidFill>
              <a:latin typeface="Anybody SemiBold"/>
              <a:ea typeface="Anybody SemiBold"/>
              <a:cs typeface="Anybody SemiBold"/>
              <a:sym typeface="Anybody SemiBold"/>
            </a:endParaRPr>
          </a:p>
        </p:txBody>
      </p:sp>
      <p:sp>
        <p:nvSpPr>
          <p:cNvPr id="303" name="Google Shape;303;p40"/>
          <p:cNvSpPr txBox="1"/>
          <p:nvPr/>
        </p:nvSpPr>
        <p:spPr>
          <a:xfrm>
            <a:off x="4627670" y="3092581"/>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Inefficient for high-dimensional sparse data</a:t>
            </a:r>
            <a:endParaRPr sz="1200">
              <a:solidFill>
                <a:schemeClr val="dk1"/>
              </a:solidFill>
              <a:latin typeface="Albert Sans"/>
              <a:ea typeface="Albert Sans"/>
              <a:cs typeface="Albert Sans"/>
              <a:sym typeface="Albert Sans"/>
            </a:endParaRPr>
          </a:p>
        </p:txBody>
      </p:sp>
      <p:sp>
        <p:nvSpPr>
          <p:cNvPr id="304" name="Google Shape;304;p40"/>
          <p:cNvSpPr txBox="1"/>
          <p:nvPr/>
        </p:nvSpPr>
        <p:spPr>
          <a:xfrm>
            <a:off x="803150" y="2856883"/>
            <a:ext cx="29670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Random Forest</a:t>
            </a:r>
            <a:endParaRPr sz="2000">
              <a:solidFill>
                <a:schemeClr val="dk1"/>
              </a:solidFill>
              <a:latin typeface="Anybody SemiBold"/>
              <a:ea typeface="Anybody SemiBold"/>
              <a:cs typeface="Anybody SemiBold"/>
              <a:sym typeface="Anybody SemiBold"/>
            </a:endParaRPr>
          </a:p>
        </p:txBody>
      </p:sp>
      <p:sp>
        <p:nvSpPr>
          <p:cNvPr id="305" name="Google Shape;305;p40"/>
          <p:cNvSpPr txBox="1"/>
          <p:nvPr/>
        </p:nvSpPr>
        <p:spPr>
          <a:xfrm>
            <a:off x="803150" y="3127622"/>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Multiple Decision Trees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Reduces Overfitting.</a:t>
            </a:r>
            <a:endParaRPr sz="1200">
              <a:solidFill>
                <a:schemeClr val="dk1"/>
              </a:solidFill>
              <a:latin typeface="Albert Sans"/>
              <a:ea typeface="Albert Sans"/>
              <a:cs typeface="Albert Sans"/>
              <a:sym typeface="Albert Sans"/>
            </a:endParaRPr>
          </a:p>
        </p:txBody>
      </p:sp>
      <p:sp>
        <p:nvSpPr>
          <p:cNvPr id="306" name="Google Shape;306;p40"/>
          <p:cNvSpPr txBox="1"/>
          <p:nvPr/>
        </p:nvSpPr>
        <p:spPr>
          <a:xfrm>
            <a:off x="4627670" y="3924650"/>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Deep Learning </a:t>
            </a:r>
            <a:endParaRPr sz="2000">
              <a:solidFill>
                <a:schemeClr val="dk1"/>
              </a:solidFill>
              <a:latin typeface="Anybody SemiBold"/>
              <a:ea typeface="Anybody SemiBold"/>
              <a:cs typeface="Anybody SemiBold"/>
              <a:sym typeface="Anybody SemiBold"/>
            </a:endParaRPr>
          </a:p>
        </p:txBody>
      </p:sp>
      <p:sp>
        <p:nvSpPr>
          <p:cNvPr id="307" name="Google Shape;307;p40"/>
          <p:cNvSpPr txBox="1"/>
          <p:nvPr/>
        </p:nvSpPr>
        <p:spPr>
          <a:xfrm>
            <a:off x="4627670" y="4160779"/>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(DNN/CNN) Requires extensive labeled data &amp; high computation</a:t>
            </a:r>
            <a:endParaRPr sz="1200">
              <a:solidFill>
                <a:schemeClr val="dk1"/>
              </a:solidFill>
              <a:latin typeface="Albert Sans"/>
              <a:ea typeface="Albert Sans"/>
              <a:cs typeface="Albert Sans"/>
              <a:sym typeface="Albert Sans"/>
            </a:endParaRPr>
          </a:p>
        </p:txBody>
      </p:sp>
      <p:sp>
        <p:nvSpPr>
          <p:cNvPr id="308" name="Google Shape;308;p40"/>
          <p:cNvSpPr txBox="1"/>
          <p:nvPr/>
        </p:nvSpPr>
        <p:spPr>
          <a:xfrm>
            <a:off x="803150" y="3930038"/>
            <a:ext cx="25113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LSTM</a:t>
            </a:r>
            <a:endParaRPr sz="2000">
              <a:solidFill>
                <a:schemeClr val="dk1"/>
              </a:solidFill>
              <a:latin typeface="Anybody SemiBold"/>
              <a:ea typeface="Anybody SemiBold"/>
              <a:cs typeface="Anybody SemiBold"/>
              <a:sym typeface="Anybody SemiBold"/>
            </a:endParaRPr>
          </a:p>
        </p:txBody>
      </p:sp>
      <p:sp>
        <p:nvSpPr>
          <p:cNvPr id="309" name="Google Shape;309;p40"/>
          <p:cNvSpPr txBox="1"/>
          <p:nvPr/>
        </p:nvSpPr>
        <p:spPr>
          <a:xfrm>
            <a:off x="803150" y="4204761"/>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Captures sequence in data,</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Understands context.</a:t>
            </a:r>
            <a:endParaRPr sz="1200">
              <a:solidFill>
                <a:schemeClr val="dk1"/>
              </a:solidFill>
              <a:latin typeface="Albert Sans"/>
              <a:ea typeface="Albert Sans"/>
              <a:cs typeface="Albert Sans"/>
              <a:sym typeface="Albert Sans"/>
            </a:endParaRPr>
          </a:p>
        </p:txBody>
      </p:sp>
      <p:sp>
        <p:nvSpPr>
          <p:cNvPr id="310" name="Google Shape;310;p40"/>
          <p:cNvSpPr/>
          <p:nvPr/>
        </p:nvSpPr>
        <p:spPr>
          <a:xfrm>
            <a:off x="691600" y="2856874"/>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691600" y="3906168"/>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4516157" y="2866348"/>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13" name="Google Shape;313;p40"/>
          <p:cNvSpPr/>
          <p:nvPr/>
        </p:nvSpPr>
        <p:spPr>
          <a:xfrm>
            <a:off x="4516157" y="3930032"/>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14" name="Google Shape;314;p40"/>
          <p:cNvSpPr txBox="1"/>
          <p:nvPr/>
        </p:nvSpPr>
        <p:spPr>
          <a:xfrm>
            <a:off x="4516157" y="1343800"/>
            <a:ext cx="34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Albert Sans"/>
              <a:ea typeface="Albert Sans"/>
              <a:cs typeface="Albert Sans"/>
              <a:sym typeface="Albert Sans"/>
            </a:endParaRPr>
          </a:p>
        </p:txBody>
      </p:sp>
      <p:cxnSp>
        <p:nvCxnSpPr>
          <p:cNvPr id="315" name="Google Shape;315;p40"/>
          <p:cNvCxnSpPr/>
          <p:nvPr/>
        </p:nvCxnSpPr>
        <p:spPr>
          <a:xfrm>
            <a:off x="3864050" y="828925"/>
            <a:ext cx="26100" cy="4165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Models</a:t>
            </a:r>
            <a:endParaRPr/>
          </a:p>
        </p:txBody>
      </p:sp>
      <p:sp>
        <p:nvSpPr>
          <p:cNvPr id="321" name="Google Shape;321;p41"/>
          <p:cNvSpPr txBox="1"/>
          <p:nvPr/>
        </p:nvSpPr>
        <p:spPr>
          <a:xfrm>
            <a:off x="614650" y="805137"/>
            <a:ext cx="6642600" cy="3732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Scope:</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latin typeface="Albert Sans"/>
                <a:ea typeface="Albert Sans"/>
                <a:cs typeface="Albert Sans"/>
                <a:sym typeface="Albert Sans"/>
              </a:rPr>
              <a:t>Focus on </a:t>
            </a:r>
            <a:r>
              <a:rPr lang="en" sz="1100" b="1" dirty="0">
                <a:solidFill>
                  <a:schemeClr val="dk1"/>
                </a:solidFill>
                <a:latin typeface="Albert Sans"/>
                <a:ea typeface="Albert Sans"/>
                <a:cs typeface="Albert Sans"/>
                <a:sym typeface="Albert Sans"/>
              </a:rPr>
              <a:t>spam email detection</a:t>
            </a:r>
            <a:r>
              <a:rPr lang="en" sz="1100" dirty="0">
                <a:solidFill>
                  <a:schemeClr val="dk1"/>
                </a:solidFill>
                <a:latin typeface="Albert Sans"/>
                <a:ea typeface="Albert Sans"/>
                <a:cs typeface="Albert Sans"/>
                <a:sym typeface="Albert Sans"/>
              </a:rPr>
              <a:t> using </a:t>
            </a:r>
            <a:r>
              <a:rPr lang="en" sz="1100" b="1" dirty="0">
                <a:solidFill>
                  <a:schemeClr val="dk1"/>
                </a:solidFill>
                <a:latin typeface="Albert Sans"/>
                <a:ea typeface="Albert Sans"/>
                <a:cs typeface="Albert Sans"/>
                <a:sym typeface="Albert Sans"/>
              </a:rPr>
              <a:t>Machine Learning(ML) &amp; Deep Learning (DL)</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latin typeface="Albert Sans"/>
                <a:ea typeface="Albert Sans"/>
                <a:cs typeface="Albert Sans"/>
                <a:sym typeface="Albert Sans"/>
              </a:rPr>
              <a:t>Evaluating </a:t>
            </a:r>
            <a:r>
              <a:rPr lang="en" sz="1100" b="1" dirty="0">
                <a:solidFill>
                  <a:schemeClr val="dk1"/>
                </a:solidFill>
                <a:latin typeface="Albert Sans"/>
                <a:ea typeface="Albert Sans"/>
                <a:cs typeface="Albert Sans"/>
                <a:sym typeface="Albert Sans"/>
              </a:rPr>
              <a:t>Naïve Bayes, LSTM, Random Forest, BERT</a:t>
            </a:r>
            <a:r>
              <a:rPr lang="en" sz="1100" dirty="0">
                <a:solidFill>
                  <a:schemeClr val="dk1"/>
                </a:solidFill>
                <a:latin typeface="Albert Sans"/>
                <a:ea typeface="Albert Sans"/>
                <a:cs typeface="Albert Sans"/>
                <a:sym typeface="Albert Sans"/>
              </a:rPr>
              <a:t> for real-time classification.</a:t>
            </a:r>
            <a:endParaRPr sz="1100" dirty="0">
              <a:solidFill>
                <a:schemeClr val="dk1"/>
              </a:solidFill>
              <a:latin typeface="Albert Sans"/>
              <a:ea typeface="Albert Sans"/>
              <a:cs typeface="Albert Sans"/>
              <a:sym typeface="Albert Sans"/>
            </a:endParaRPr>
          </a:p>
          <a:p>
            <a:pPr marL="457200" lvl="0"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Prior Work &amp; Justification:</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Naïve Bayes:</a:t>
            </a:r>
            <a:r>
              <a:rPr lang="en" sz="1100" dirty="0">
                <a:solidFill>
                  <a:schemeClr val="dk1"/>
                </a:solidFill>
                <a:latin typeface="Albert Sans"/>
                <a:ea typeface="Albert Sans"/>
                <a:cs typeface="Albert Sans"/>
                <a:sym typeface="Albert Sans"/>
              </a:rPr>
              <a:t> Common baseline, </a:t>
            </a:r>
            <a:r>
              <a:rPr lang="en" sz="1100" b="1" dirty="0">
                <a:solidFill>
                  <a:schemeClr val="dk1"/>
                </a:solidFill>
                <a:latin typeface="Albert Sans"/>
                <a:ea typeface="Albert Sans"/>
                <a:cs typeface="Albert Sans"/>
                <a:sym typeface="Albert Sans"/>
              </a:rPr>
              <a:t>97.8% accuracy</a:t>
            </a:r>
            <a:r>
              <a:rPr lang="en" sz="1100" dirty="0">
                <a:solidFill>
                  <a:schemeClr val="dk1"/>
                </a:solidFill>
                <a:latin typeface="Albert Sans"/>
                <a:ea typeface="Albert Sans"/>
                <a:cs typeface="Albert Sans"/>
                <a:sym typeface="Albert Sans"/>
              </a:rPr>
              <a:t> in spam detection (</a:t>
            </a:r>
            <a:r>
              <a:rPr lang="en" sz="1100" i="1" dirty="0">
                <a:solidFill>
                  <a:schemeClr val="dk1"/>
                </a:solidFill>
                <a:latin typeface="Albert Sans"/>
                <a:ea typeface="Albert Sans"/>
                <a:cs typeface="Albert Sans"/>
                <a:sym typeface="Albert Sans"/>
              </a:rPr>
              <a:t>ResearchGate, 2023</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LSTM:</a:t>
            </a:r>
            <a:r>
              <a:rPr lang="en" sz="1100" dirty="0">
                <a:solidFill>
                  <a:schemeClr val="dk1"/>
                </a:solidFill>
                <a:latin typeface="Albert Sans"/>
                <a:ea typeface="Albert Sans"/>
                <a:cs typeface="Albert Sans"/>
                <a:sym typeface="Albert Sans"/>
              </a:rPr>
              <a:t> </a:t>
            </a:r>
            <a:r>
              <a:rPr lang="en" sz="1100" dirty="0">
                <a:solidFill>
                  <a:schemeClr val="dk1"/>
                </a:solidFill>
              </a:rPr>
              <a:t>Used in spam filtering because it understands </a:t>
            </a:r>
            <a:r>
              <a:rPr lang="en" sz="1100" b="1" dirty="0">
                <a:solidFill>
                  <a:schemeClr val="dk1"/>
                </a:solidFill>
              </a:rPr>
              <a:t>word sequences well</a:t>
            </a:r>
            <a:r>
              <a:rPr lang="en" sz="1100" dirty="0">
                <a:solidFill>
                  <a:schemeClr val="dk1"/>
                </a:solidFill>
                <a:latin typeface="Albert Sans"/>
                <a:ea typeface="Albert Sans"/>
                <a:cs typeface="Albert Sans"/>
                <a:sym typeface="Albert Sans"/>
              </a:rPr>
              <a:t> (</a:t>
            </a:r>
            <a:r>
              <a:rPr lang="en" sz="1100" i="1" dirty="0">
                <a:solidFill>
                  <a:schemeClr val="dk1"/>
                </a:solidFill>
                <a:latin typeface="Albert Sans"/>
                <a:ea typeface="Albert Sans"/>
                <a:cs typeface="Albert Sans"/>
                <a:sym typeface="Albert Sans"/>
              </a:rPr>
              <a:t>IEEE, 2022</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Random Forest: </a:t>
            </a:r>
            <a:r>
              <a:rPr lang="en" sz="1100" dirty="0">
                <a:solidFill>
                  <a:schemeClr val="dk1"/>
                </a:solidFill>
              </a:rPr>
              <a:t>Effective for spam detection using </a:t>
            </a:r>
            <a:r>
              <a:rPr lang="en" sz="1100" b="1" dirty="0">
                <a:solidFill>
                  <a:schemeClr val="dk1"/>
                </a:solidFill>
              </a:rPr>
              <a:t>metadata and behavioral features </a:t>
            </a:r>
            <a:r>
              <a:rPr lang="en" sz="1100" dirty="0">
                <a:solidFill>
                  <a:schemeClr val="dk1"/>
                </a:solidFill>
              </a:rPr>
              <a:t>(Springer, 2022)</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BERT:</a:t>
            </a:r>
            <a:r>
              <a:rPr lang="en" sz="1100" dirty="0">
                <a:solidFill>
                  <a:schemeClr val="dk1"/>
                </a:solidFill>
                <a:latin typeface="Albert Sans"/>
                <a:ea typeface="Albert Sans"/>
                <a:cs typeface="Albert Sans"/>
                <a:sym typeface="Albert Sans"/>
              </a:rPr>
              <a:t>  </a:t>
            </a:r>
            <a:r>
              <a:rPr lang="en" sz="1100" b="1" dirty="0">
                <a:solidFill>
                  <a:schemeClr val="dk1"/>
                </a:solidFill>
                <a:latin typeface="Albert Sans"/>
                <a:ea typeface="Albert Sans"/>
                <a:cs typeface="Albert Sans"/>
                <a:sym typeface="Albert Sans"/>
              </a:rPr>
              <a:t>Outperforms traditional ML</a:t>
            </a:r>
            <a:r>
              <a:rPr lang="en" sz="1100" dirty="0">
                <a:solidFill>
                  <a:schemeClr val="dk1"/>
                </a:solidFill>
                <a:latin typeface="Albert Sans"/>
                <a:ea typeface="Albert Sans"/>
                <a:cs typeface="Albert Sans"/>
                <a:sym typeface="Albert Sans"/>
              </a:rPr>
              <a:t> in phishing detection (</a:t>
            </a:r>
            <a:r>
              <a:rPr lang="en" sz="1100" i="1" dirty="0">
                <a:solidFill>
                  <a:schemeClr val="dk1"/>
                </a:solidFill>
                <a:latin typeface="Albert Sans"/>
                <a:ea typeface="Albert Sans"/>
                <a:cs typeface="Albert Sans"/>
                <a:sym typeface="Albert Sans"/>
              </a:rPr>
              <a:t>JCBI, 2023</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457200" lvl="0"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Why These Models?</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Naïve Bayes</a:t>
            </a:r>
            <a:r>
              <a:rPr lang="en" sz="1100" dirty="0">
                <a:solidFill>
                  <a:schemeClr val="dk1"/>
                </a:solidFill>
                <a:latin typeface="Albert Sans"/>
                <a:ea typeface="Albert Sans"/>
                <a:cs typeface="Albert Sans"/>
                <a:sym typeface="Albert Sans"/>
              </a:rPr>
              <a:t>: Fast &amp; interpretable, good baseline for comparison.</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LSTM</a:t>
            </a:r>
            <a:r>
              <a:rPr lang="en" sz="1100" dirty="0">
                <a:solidFill>
                  <a:schemeClr val="dk1"/>
                </a:solidFill>
                <a:latin typeface="Albert Sans"/>
                <a:ea typeface="Albert Sans"/>
                <a:cs typeface="Albert Sans"/>
                <a:sym typeface="Albert Sans"/>
              </a:rPr>
              <a:t>: Excels at learning text sequences, useful for detecting sophisticated spam.</a:t>
            </a:r>
            <a:endParaRPr sz="1100" dirty="0">
              <a:solidFill>
                <a:schemeClr val="dk1"/>
              </a:solidFill>
              <a:latin typeface="Albert Sans"/>
              <a:ea typeface="Albert Sans"/>
              <a:cs typeface="Albert Sans"/>
              <a:sym typeface="Albert Sans"/>
            </a:endParaRPr>
          </a:p>
          <a:p>
            <a:pPr marL="914400" lvl="1" indent="-285750" algn="l" rtl="0">
              <a:lnSpc>
                <a:spcPct val="115000"/>
              </a:lnSpc>
              <a:spcBef>
                <a:spcPts val="0"/>
              </a:spcBef>
              <a:spcAft>
                <a:spcPts val="0"/>
              </a:spcAft>
              <a:buClr>
                <a:schemeClr val="dk1"/>
              </a:buClr>
              <a:buSzPts val="900"/>
              <a:buChar char="○"/>
            </a:pPr>
            <a:r>
              <a:rPr lang="en" sz="1200" b="1" dirty="0">
                <a:solidFill>
                  <a:schemeClr val="dk1"/>
                </a:solidFill>
                <a:latin typeface="Albert Sans"/>
                <a:ea typeface="Albert Sans"/>
                <a:cs typeface="Albert Sans"/>
                <a:sym typeface="Albert Sans"/>
              </a:rPr>
              <a:t>Random Forest</a:t>
            </a:r>
            <a:r>
              <a:rPr lang="en" sz="1200" dirty="0">
                <a:solidFill>
                  <a:schemeClr val="dk1"/>
                </a:solidFill>
                <a:latin typeface="Albert Sans"/>
                <a:ea typeface="Albert Sans"/>
                <a:cs typeface="Albert Sans"/>
                <a:sym typeface="Albert Sans"/>
              </a:rPr>
              <a:t>: It is mainly a predictor model which is useful in making predictions </a:t>
            </a:r>
            <a:endParaRPr sz="1200" dirty="0">
              <a:solidFill>
                <a:schemeClr val="dk1"/>
              </a:solidFill>
              <a:latin typeface="Albert Sans"/>
              <a:ea typeface="Albert Sans"/>
              <a:cs typeface="Albert Sans"/>
              <a:sym typeface="Albert Sans"/>
            </a:endParaRPr>
          </a:p>
          <a:p>
            <a:pPr marL="914400" lvl="1" indent="-285750" algn="l" rtl="0">
              <a:lnSpc>
                <a:spcPct val="115000"/>
              </a:lnSpc>
              <a:spcBef>
                <a:spcPts val="0"/>
              </a:spcBef>
              <a:spcAft>
                <a:spcPts val="0"/>
              </a:spcAft>
              <a:buClr>
                <a:schemeClr val="dk1"/>
              </a:buClr>
              <a:buSzPts val="900"/>
              <a:buChar char="○"/>
            </a:pPr>
            <a:r>
              <a:rPr lang="en" sz="1200" b="1" dirty="0">
                <a:solidFill>
                  <a:schemeClr val="dk1"/>
                </a:solidFill>
                <a:latin typeface="Albert Sans"/>
                <a:ea typeface="Albert Sans"/>
                <a:cs typeface="Albert Sans"/>
                <a:sym typeface="Albert Sans"/>
              </a:rPr>
              <a:t>BERT</a:t>
            </a:r>
            <a:r>
              <a:rPr lang="en" sz="1200" dirty="0">
                <a:solidFill>
                  <a:schemeClr val="dk1"/>
                </a:solidFill>
                <a:latin typeface="Albert Sans"/>
                <a:ea typeface="Albert Sans"/>
                <a:cs typeface="Albert Sans"/>
                <a:sym typeface="Albert Sans"/>
              </a:rPr>
              <a:t>:  Deep language understanding; detects context-based and evasive spam but is computationally expensive</a:t>
            </a:r>
            <a:endParaRPr sz="1200" dirty="0">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Implementation</a:t>
            </a:r>
            <a:endParaRPr/>
          </a:p>
        </p:txBody>
      </p:sp>
      <p:sp>
        <p:nvSpPr>
          <p:cNvPr id="327" name="Google Shape;327;p42"/>
          <p:cNvSpPr txBox="1"/>
          <p:nvPr/>
        </p:nvSpPr>
        <p:spPr>
          <a:xfrm>
            <a:off x="915000" y="1017725"/>
            <a:ext cx="5819100" cy="3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1. Method:</a:t>
            </a: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u="sng">
                <a:solidFill>
                  <a:schemeClr val="dk1"/>
                </a:solidFill>
                <a:highlight>
                  <a:srgbClr val="FFFFFF"/>
                </a:highlight>
              </a:rPr>
              <a:t>Approach Overview:</a:t>
            </a:r>
            <a:r>
              <a:rPr lang="en" sz="1150">
                <a:solidFill>
                  <a:schemeClr val="dk1"/>
                </a:solidFill>
                <a:highlight>
                  <a:srgbClr val="FFFFFF"/>
                </a:highlight>
              </a:rPr>
              <a:t> </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00">
                <a:solidFill>
                  <a:schemeClr val="dk1"/>
                </a:solidFill>
              </a:rPr>
              <a:t>We used </a:t>
            </a:r>
            <a:r>
              <a:rPr lang="en" sz="1100" b="1">
                <a:solidFill>
                  <a:schemeClr val="dk1"/>
                </a:solidFill>
              </a:rPr>
              <a:t>three different models</a:t>
            </a:r>
            <a:r>
              <a:rPr lang="en" sz="1100">
                <a:solidFill>
                  <a:schemeClr val="dk1"/>
                </a:solidFill>
              </a:rPr>
              <a:t>— Naïve Bayes, LTVSM, Random Forest—for text classification. Each model has different strengths, so we compared them based on efficiency, accuracy, and suitability for spam detection</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2.Design and Implementation:</a:t>
            </a:r>
            <a:endParaRPr sz="1150" b="1">
              <a:solidFill>
                <a:schemeClr val="dk1"/>
              </a:solidFill>
              <a:highlight>
                <a:srgbClr val="FFFFFF"/>
              </a:highlight>
            </a:endParaRPr>
          </a:p>
          <a:p>
            <a:pPr marL="0" lvl="0" indent="0" algn="l" rtl="0">
              <a:spcBef>
                <a:spcPts val="0"/>
              </a:spcBef>
              <a:spcAft>
                <a:spcPts val="0"/>
              </a:spcAft>
              <a:buNone/>
            </a:pPr>
            <a:r>
              <a:rPr lang="en" sz="1150" u="sng">
                <a:solidFill>
                  <a:schemeClr val="dk1"/>
                </a:solidFill>
                <a:highlight>
                  <a:schemeClr val="lt1"/>
                </a:highlight>
              </a:rPr>
              <a:t>Preprocessing: </a:t>
            </a:r>
            <a:endParaRPr sz="1150" u="sng">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Tokenization, Stopword Removal, Vectorization, Splitting Data</a:t>
            </a:r>
            <a:endParaRPr sz="1150">
              <a:solidFill>
                <a:schemeClr val="dk1"/>
              </a:solidFill>
              <a:highlight>
                <a:srgbClr val="FFFFFF"/>
              </a:highlight>
            </a:endParaRPr>
          </a:p>
          <a:p>
            <a:pPr marL="0" lvl="0" indent="0" algn="l" rtl="0">
              <a:spcBef>
                <a:spcPts val="0"/>
              </a:spcBef>
              <a:spcAft>
                <a:spcPts val="0"/>
              </a:spcAft>
              <a:buNone/>
            </a:pPr>
            <a:r>
              <a:rPr lang="en" sz="1150" u="sng">
                <a:solidFill>
                  <a:schemeClr val="dk1"/>
                </a:solidFill>
                <a:highlight>
                  <a:schemeClr val="lt1"/>
                </a:highlight>
              </a:rPr>
              <a:t>Classification Model used:</a:t>
            </a:r>
            <a:endParaRPr sz="1150" u="sng">
              <a:solidFill>
                <a:schemeClr val="dk1"/>
              </a:solidFill>
              <a:highlight>
                <a:schemeClr val="lt1"/>
              </a:highlight>
            </a:endParaRPr>
          </a:p>
          <a:p>
            <a:pPr marL="457200" lvl="0" indent="-301625" algn="l" rtl="0">
              <a:spcBef>
                <a:spcPts val="0"/>
              </a:spcBef>
              <a:spcAft>
                <a:spcPts val="0"/>
              </a:spcAft>
              <a:buClr>
                <a:schemeClr val="dk1"/>
              </a:buClr>
              <a:buSzPts val="1150"/>
              <a:buChar char="●"/>
            </a:pPr>
            <a:r>
              <a:rPr lang="en" sz="1100">
                <a:solidFill>
                  <a:schemeClr val="dk1"/>
                </a:solidFill>
              </a:rPr>
              <a:t>Naïve Bayes, LTVSM, Random Forest, and BERT</a:t>
            </a:r>
            <a:r>
              <a:rPr lang="en" sz="1150">
                <a:solidFill>
                  <a:schemeClr val="dk1"/>
                </a:solidFill>
                <a:highlight>
                  <a:srgbClr val="FFFFFF"/>
                </a:highlight>
              </a:rPr>
              <a:t> </a:t>
            </a:r>
            <a:endParaRPr sz="1150">
              <a:solidFill>
                <a:schemeClr val="dk1"/>
              </a:solidFill>
              <a:highlight>
                <a:srgbClr val="FFFFFF"/>
              </a:highlight>
            </a:endParaRPr>
          </a:p>
          <a:p>
            <a:pPr marL="0" lvl="0" indent="0" algn="l" rtl="0">
              <a:spcBef>
                <a:spcPts val="0"/>
              </a:spcBef>
              <a:spcAft>
                <a:spcPts val="0"/>
              </a:spcAft>
              <a:buNone/>
            </a:pP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3.Implementation Details:</a:t>
            </a: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a:solidFill>
                  <a:schemeClr val="dk1"/>
                </a:solidFill>
                <a:highlight>
                  <a:srgbClr val="FFFFFF"/>
                </a:highlight>
              </a:rPr>
              <a:t>      •Architecture - Google Colab</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a:solidFill>
                  <a:schemeClr val="dk1"/>
                </a:solidFill>
                <a:highlight>
                  <a:srgbClr val="FFFFFF"/>
                </a:highlight>
              </a:rPr>
              <a:t>      •Code Structure - Wrote codes in sections </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4.Innovations: </a:t>
            </a:r>
            <a:endParaRPr sz="1150" b="1">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Compared 3 models to analyze trade-offs in speed vs accuracy</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Visualisation of spam vs ham </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Visualisation of common spam word</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Confusion Matrix </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Classification Report </a:t>
            </a:r>
            <a:endParaRPr sz="1150">
              <a:solidFill>
                <a:schemeClr val="dk1"/>
              </a:solidFill>
              <a:highlight>
                <a:srgbClr val="FFFFFF"/>
              </a:highlight>
            </a:endParaRPr>
          </a:p>
          <a:p>
            <a:pPr marL="457200" lvl="0" indent="0" algn="l" rtl="0">
              <a:spcBef>
                <a:spcPts val="0"/>
              </a:spcBef>
              <a:spcAft>
                <a:spcPts val="0"/>
              </a:spcAft>
              <a:buNone/>
            </a:pPr>
            <a:endParaRPr sz="1150">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idx="8"/>
          </p:nvPr>
        </p:nvSpPr>
        <p:spPr>
          <a:xfrm>
            <a:off x="454375" y="115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Application</a:t>
            </a:r>
            <a:endParaRPr/>
          </a:p>
        </p:txBody>
      </p:sp>
      <p:sp>
        <p:nvSpPr>
          <p:cNvPr id="333" name="Google Shape;333;p43"/>
          <p:cNvSpPr txBox="1">
            <a:spLocks noGrp="1"/>
          </p:cNvSpPr>
          <p:nvPr>
            <p:ph type="title"/>
          </p:nvPr>
        </p:nvSpPr>
        <p:spPr>
          <a:xfrm>
            <a:off x="1034875" y="1451900"/>
            <a:ext cx="2181000" cy="714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F3F3F3"/>
                </a:highlight>
                <a:latin typeface="Anybody"/>
                <a:ea typeface="Anybody"/>
                <a:cs typeface="Anybody"/>
                <a:sym typeface="Anybody"/>
              </a:rPr>
              <a:t>Accessibility &amp; Ease of Use</a:t>
            </a:r>
            <a:endParaRPr sz="1400" b="1">
              <a:highlight>
                <a:srgbClr val="F3F3F3"/>
              </a:highlight>
              <a:latin typeface="Anybody"/>
              <a:ea typeface="Anybody"/>
              <a:cs typeface="Anybody"/>
              <a:sym typeface="Anybody"/>
            </a:endParaRPr>
          </a:p>
        </p:txBody>
      </p:sp>
      <p:sp>
        <p:nvSpPr>
          <p:cNvPr id="334" name="Google Shape;334;p43"/>
          <p:cNvSpPr txBox="1">
            <a:spLocks noGrp="1"/>
          </p:cNvSpPr>
          <p:nvPr>
            <p:ph type="title"/>
          </p:nvPr>
        </p:nvSpPr>
        <p:spPr>
          <a:xfrm>
            <a:off x="3215875" y="1451909"/>
            <a:ext cx="2181000" cy="714300"/>
          </a:xfrm>
          <a:prstGeom prst="rect">
            <a:avLst/>
          </a:prstGeom>
          <a:solidFill>
            <a:srgbClr val="EFEFEF"/>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EFEFEF"/>
                </a:highlight>
                <a:latin typeface="Anybody"/>
                <a:ea typeface="Anybody"/>
                <a:cs typeface="Anybody"/>
                <a:sym typeface="Anybody"/>
              </a:rPr>
              <a:t>Real-time Detection &amp; Deployment</a:t>
            </a:r>
            <a:endParaRPr sz="1400" b="1">
              <a:highlight>
                <a:srgbClr val="EFEFEF"/>
              </a:highlight>
              <a:latin typeface="Anybody"/>
              <a:ea typeface="Anybody"/>
              <a:cs typeface="Anybody"/>
              <a:sym typeface="Anybody"/>
            </a:endParaRPr>
          </a:p>
        </p:txBody>
      </p:sp>
      <p:sp>
        <p:nvSpPr>
          <p:cNvPr id="335" name="Google Shape;335;p43"/>
          <p:cNvSpPr txBox="1">
            <a:spLocks noGrp="1"/>
          </p:cNvSpPr>
          <p:nvPr>
            <p:ph type="title"/>
          </p:nvPr>
        </p:nvSpPr>
        <p:spPr>
          <a:xfrm>
            <a:off x="5396875" y="1451893"/>
            <a:ext cx="2181000" cy="714300"/>
          </a:xfrm>
          <a:prstGeom prst="rect">
            <a:avLst/>
          </a:prstGeom>
          <a:solidFill>
            <a:srgbClr val="D9D9D9"/>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D9D9D9"/>
                </a:highlight>
                <a:latin typeface="Anybody"/>
                <a:ea typeface="Anybody"/>
                <a:cs typeface="Anybody"/>
                <a:sym typeface="Anybody"/>
              </a:rPr>
              <a:t>Lightweight &amp; Efficient</a:t>
            </a:r>
            <a:endParaRPr sz="1400" b="1">
              <a:highlight>
                <a:srgbClr val="F3F3F3"/>
              </a:highlight>
              <a:latin typeface="Anybody"/>
              <a:ea typeface="Anybody"/>
              <a:cs typeface="Anybody"/>
              <a:sym typeface="Anybody"/>
            </a:endParaRPr>
          </a:p>
        </p:txBody>
      </p:sp>
      <p:sp>
        <p:nvSpPr>
          <p:cNvPr id="336" name="Google Shape;336;p43"/>
          <p:cNvSpPr txBox="1"/>
          <p:nvPr/>
        </p:nvSpPr>
        <p:spPr>
          <a:xfrm>
            <a:off x="454375" y="956088"/>
            <a:ext cx="5323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Anybody SemiBold"/>
              <a:buAutoNum type="arabicPeriod"/>
            </a:pPr>
            <a:r>
              <a:rPr lang="en" sz="1800">
                <a:solidFill>
                  <a:schemeClr val="dk1"/>
                </a:solidFill>
                <a:latin typeface="Anybody SemiBold"/>
                <a:ea typeface="Anybody SemiBold"/>
                <a:cs typeface="Anybody SemiBold"/>
                <a:sym typeface="Anybody SemiBold"/>
              </a:rPr>
              <a:t>Why we use Flask app?</a:t>
            </a:r>
            <a:endParaRPr sz="1800">
              <a:solidFill>
                <a:schemeClr val="dk1"/>
              </a:solidFill>
              <a:latin typeface="Anybody SemiBold"/>
              <a:ea typeface="Anybody SemiBold"/>
              <a:cs typeface="Anybody SemiBold"/>
              <a:sym typeface="Anybody SemiBold"/>
            </a:endParaRPr>
          </a:p>
        </p:txBody>
      </p:sp>
      <p:sp>
        <p:nvSpPr>
          <p:cNvPr id="337" name="Google Shape;337;p43"/>
          <p:cNvSpPr txBox="1"/>
          <p:nvPr/>
        </p:nvSpPr>
        <p:spPr>
          <a:xfrm>
            <a:off x="566175" y="2340888"/>
            <a:ext cx="532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nybody SemiBold"/>
                <a:ea typeface="Anybody SemiBold"/>
                <a:cs typeface="Anybody SemiBold"/>
                <a:sym typeface="Anybody SemiBold"/>
              </a:rPr>
              <a:t>2.   Challenging Point</a:t>
            </a:r>
            <a:endParaRPr sz="1800">
              <a:solidFill>
                <a:schemeClr val="dk1"/>
              </a:solidFill>
              <a:latin typeface="Anybody SemiBold"/>
              <a:ea typeface="Anybody SemiBold"/>
              <a:cs typeface="Anybody SemiBold"/>
              <a:sym typeface="Anybody SemiBold"/>
            </a:endParaRPr>
          </a:p>
        </p:txBody>
      </p:sp>
      <p:sp>
        <p:nvSpPr>
          <p:cNvPr id="338" name="Google Shape;338;p43"/>
          <p:cNvSpPr txBox="1">
            <a:spLocks noGrp="1"/>
          </p:cNvSpPr>
          <p:nvPr>
            <p:ph type="title"/>
          </p:nvPr>
        </p:nvSpPr>
        <p:spPr>
          <a:xfrm>
            <a:off x="2699625" y="3470323"/>
            <a:ext cx="55650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lt1"/>
                </a:solidFill>
                <a:highlight>
                  <a:schemeClr val="dk1"/>
                </a:highlight>
                <a:latin typeface="Anybody Medium"/>
                <a:ea typeface="Anybody Medium"/>
                <a:cs typeface="Anybody Medium"/>
                <a:sym typeface="Anybody Medium"/>
              </a:rPr>
              <a:t>Model Integration and Compatibility Issues</a:t>
            </a:r>
            <a:endParaRPr sz="1600">
              <a:solidFill>
                <a:schemeClr val="lt1"/>
              </a:solidFill>
              <a:highlight>
                <a:schemeClr val="dk1"/>
              </a:highlight>
              <a:latin typeface="Anybody Medium"/>
              <a:ea typeface="Anybody Medium"/>
              <a:cs typeface="Anybody Medium"/>
              <a:sym typeface="Anybody Medium"/>
            </a:endParaRPr>
          </a:p>
        </p:txBody>
      </p:sp>
      <p:sp>
        <p:nvSpPr>
          <p:cNvPr id="339" name="Google Shape;339;p43"/>
          <p:cNvSpPr txBox="1">
            <a:spLocks noGrp="1"/>
          </p:cNvSpPr>
          <p:nvPr>
            <p:ph type="title" idx="5"/>
          </p:nvPr>
        </p:nvSpPr>
        <p:spPr>
          <a:xfrm>
            <a:off x="1206150" y="4393725"/>
            <a:ext cx="51969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highlight>
                  <a:schemeClr val="dk1"/>
                </a:highlight>
                <a:latin typeface="Anybody Medium"/>
                <a:ea typeface="Anybody Medium"/>
                <a:cs typeface="Anybody Medium"/>
                <a:sym typeface="Anybody Medium"/>
              </a:rPr>
              <a:t>Model Evolution and Improving Accuracy</a:t>
            </a:r>
            <a:endParaRPr sz="1600">
              <a:solidFill>
                <a:schemeClr val="lt1"/>
              </a:solidFill>
              <a:highlight>
                <a:schemeClr val="dk1"/>
              </a:highlight>
              <a:latin typeface="Anybody Medium"/>
              <a:ea typeface="Anybody Medium"/>
              <a:cs typeface="Anybody Medium"/>
              <a:sym typeface="Anybody Medium"/>
            </a:endParaRPr>
          </a:p>
        </p:txBody>
      </p:sp>
      <p:sp>
        <p:nvSpPr>
          <p:cNvPr id="340" name="Google Shape;340;p43"/>
          <p:cNvSpPr txBox="1">
            <a:spLocks noGrp="1"/>
          </p:cNvSpPr>
          <p:nvPr>
            <p:ph type="title" idx="5"/>
          </p:nvPr>
        </p:nvSpPr>
        <p:spPr>
          <a:xfrm>
            <a:off x="1959925" y="3932021"/>
            <a:ext cx="57240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highlight>
                  <a:schemeClr val="dk1"/>
                </a:highlight>
                <a:latin typeface="Anybody Medium"/>
                <a:ea typeface="Anybody Medium"/>
                <a:cs typeface="Anybody Medium"/>
                <a:sym typeface="Anybody Medium"/>
              </a:rPr>
              <a:t>Web Application Design and User Experience</a:t>
            </a:r>
            <a:endParaRPr sz="1600">
              <a:solidFill>
                <a:schemeClr val="lt1"/>
              </a:solidFill>
              <a:highlight>
                <a:schemeClr val="dk1"/>
              </a:highlight>
              <a:latin typeface="Anybody Medium"/>
              <a:ea typeface="Anybody Medium"/>
              <a:cs typeface="Anybody Medium"/>
              <a:sym typeface="Anybody Medium"/>
            </a:endParaRPr>
          </a:p>
        </p:txBody>
      </p:sp>
      <p:pic>
        <p:nvPicPr>
          <p:cNvPr id="341" name="Google Shape;341;p43"/>
          <p:cNvPicPr preferRelativeResize="0"/>
          <p:nvPr/>
        </p:nvPicPr>
        <p:blipFill>
          <a:blip r:embed="rId3">
            <a:alphaModFix/>
          </a:blip>
          <a:stretch>
            <a:fillRect/>
          </a:stretch>
        </p:blipFill>
        <p:spPr>
          <a:xfrm>
            <a:off x="454375" y="2930024"/>
            <a:ext cx="1708401" cy="1708401"/>
          </a:xfrm>
          <a:prstGeom prst="rect">
            <a:avLst/>
          </a:prstGeom>
          <a:noFill/>
          <a:ln>
            <a:noFill/>
          </a:ln>
        </p:spPr>
      </p:pic>
    </p:spTree>
  </p:cSld>
  <p:clrMapOvr>
    <a:masterClrMapping/>
  </p:clrMapOvr>
</p:sld>
</file>

<file path=ppt/theme/theme1.xml><?xml version="1.0" encoding="utf-8"?>
<a:theme xmlns:a="http://schemas.openxmlformats.org/drawingml/2006/main" name="Data Analysis Consulting by Slidesgo">
  <a:themeElements>
    <a:clrScheme name="Simple Light">
      <a:dk1>
        <a:srgbClr val="000000"/>
      </a:dk1>
      <a:lt1>
        <a:srgbClr val="FFFFFF"/>
      </a:lt1>
      <a:dk2>
        <a:srgbClr val="207368"/>
      </a:dk2>
      <a:lt2>
        <a:srgbClr val="9EC0BE"/>
      </a:lt2>
      <a:accent1>
        <a:srgbClr val="B185B4"/>
      </a:accent1>
      <a:accent2>
        <a:srgbClr val="A6C1D8"/>
      </a:accent2>
      <a:accent3>
        <a:srgbClr val="224141"/>
      </a:accent3>
      <a:accent4>
        <a:srgbClr val="E3E8E8"/>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2794</Words>
  <Application>Microsoft Macintosh PowerPoint</Application>
  <PresentationFormat>On-screen Show (16:9)</PresentationFormat>
  <Paragraphs>309</Paragraphs>
  <Slides>14</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Anybody SemiBold</vt:lpstr>
      <vt:lpstr>Open Sans</vt:lpstr>
      <vt:lpstr>Arial</vt:lpstr>
      <vt:lpstr>Anybody Medium</vt:lpstr>
      <vt:lpstr>Roboto Condensed Light</vt:lpstr>
      <vt:lpstr>Albert Sans</vt:lpstr>
      <vt:lpstr>Anybody</vt:lpstr>
      <vt:lpstr>Data Analysis Consulting by Slidesgo</vt:lpstr>
      <vt:lpstr>Spam Email Detection</vt:lpstr>
      <vt:lpstr>Group 23:</vt:lpstr>
      <vt:lpstr>Introduction to Spam Email Detection</vt:lpstr>
      <vt:lpstr>Project background: Spam Email Detection</vt:lpstr>
      <vt:lpstr>Techniques to tackle problem</vt:lpstr>
      <vt:lpstr>Literature review</vt:lpstr>
      <vt:lpstr>Methodology - Models</vt:lpstr>
      <vt:lpstr>Methodology - Implementation</vt:lpstr>
      <vt:lpstr>Methodology - Application</vt:lpstr>
      <vt:lpstr>Running App (Spam)</vt:lpstr>
      <vt:lpstr>Results</vt:lpstr>
      <vt:lpstr>Results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Rohit Panda</cp:lastModifiedBy>
  <cp:revision>2</cp:revision>
  <dcterms:modified xsi:type="dcterms:W3CDTF">2025-02-21T03:19:04Z</dcterms:modified>
</cp:coreProperties>
</file>